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517" r:id="rId3"/>
    <p:sldId id="364" r:id="rId4"/>
    <p:sldId id="577" r:id="rId5"/>
    <p:sldId id="523" r:id="rId6"/>
    <p:sldId id="578" r:id="rId7"/>
    <p:sldId id="580" r:id="rId8"/>
    <p:sldId id="525" r:id="rId9"/>
    <p:sldId id="416" r:id="rId10"/>
    <p:sldId id="585" r:id="rId11"/>
    <p:sldId id="586" r:id="rId12"/>
    <p:sldId id="527" r:id="rId13"/>
    <p:sldId id="528" r:id="rId14"/>
    <p:sldId id="551" r:id="rId15"/>
    <p:sldId id="552" r:id="rId16"/>
    <p:sldId id="553" r:id="rId17"/>
    <p:sldId id="554" r:id="rId18"/>
    <p:sldId id="518" r:id="rId19"/>
    <p:sldId id="555" r:id="rId20"/>
    <p:sldId id="612" r:id="rId21"/>
    <p:sldId id="613" r:id="rId22"/>
    <p:sldId id="614" r:id="rId23"/>
    <p:sldId id="526" r:id="rId24"/>
    <p:sldId id="615" r:id="rId25"/>
    <p:sldId id="559" r:id="rId26"/>
    <p:sldId id="616" r:id="rId27"/>
    <p:sldId id="617" r:id="rId28"/>
    <p:sldId id="618" r:id="rId29"/>
    <p:sldId id="619" r:id="rId30"/>
    <p:sldId id="562" r:id="rId31"/>
    <p:sldId id="564" r:id="rId32"/>
    <p:sldId id="565" r:id="rId33"/>
    <p:sldId id="620" r:id="rId34"/>
    <p:sldId id="621" r:id="rId35"/>
    <p:sldId id="622" r:id="rId36"/>
    <p:sldId id="623" r:id="rId37"/>
    <p:sldId id="624" r:id="rId38"/>
    <p:sldId id="531" r:id="rId39"/>
    <p:sldId id="568" r:id="rId40"/>
    <p:sldId id="629" r:id="rId41"/>
    <p:sldId id="630" r:id="rId42"/>
    <p:sldId id="570" r:id="rId43"/>
    <p:sldId id="632" r:id="rId44"/>
    <p:sldId id="633" r:id="rId45"/>
    <p:sldId id="569" r:id="rId46"/>
    <p:sldId id="631" r:id="rId47"/>
    <p:sldId id="641" r:id="rId48"/>
    <p:sldId id="634" r:id="rId49"/>
    <p:sldId id="635" r:id="rId50"/>
    <p:sldId id="598" r:id="rId51"/>
    <p:sldId id="365" r:id="rId52"/>
    <p:sldId id="625" r:id="rId53"/>
    <p:sldId id="576" r:id="rId54"/>
    <p:sldId id="628" r:id="rId55"/>
    <p:sldId id="636" r:id="rId56"/>
    <p:sldId id="638" r:id="rId57"/>
    <p:sldId id="639" r:id="rId58"/>
    <p:sldId id="640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BA8"/>
    <a:srgbClr val="3366CC"/>
    <a:srgbClr val="0033CC"/>
    <a:srgbClr val="0E55BE"/>
    <a:srgbClr val="E6E6E6"/>
    <a:srgbClr val="E5E2EA"/>
    <a:srgbClr val="0739C5"/>
    <a:srgbClr val="0061CC"/>
    <a:srgbClr val="0000C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1E2D0-726F-4752-B609-0F75A5AAFC62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46AC2-2E87-4A72-B737-AF730091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7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892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88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69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354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073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63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317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011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72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21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377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40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39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53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694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42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999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44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29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09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023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295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27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83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023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456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958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345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817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03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42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163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84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874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055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8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86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84917"/>
            <a:ext cx="9144000" cy="5424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759D9600-9BB9-F8E7-A259-571225894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4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62570" y="316469"/>
            <a:ext cx="7819097" cy="5044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" name="bk object 17"/>
          <p:cNvSpPr/>
          <p:nvPr/>
        </p:nvSpPr>
        <p:spPr>
          <a:xfrm>
            <a:off x="664525" y="318542"/>
            <a:ext cx="1259526" cy="3867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" name="bk object 18"/>
          <p:cNvSpPr/>
          <p:nvPr/>
        </p:nvSpPr>
        <p:spPr>
          <a:xfrm>
            <a:off x="664525" y="5186513"/>
            <a:ext cx="1259526" cy="1341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" name="bk object 19"/>
          <p:cNvSpPr/>
          <p:nvPr/>
        </p:nvSpPr>
        <p:spPr>
          <a:xfrm>
            <a:off x="662016" y="4185971"/>
            <a:ext cx="7820183" cy="1000773"/>
          </a:xfrm>
          <a:custGeom>
            <a:avLst/>
            <a:gdLst/>
            <a:ahLst/>
            <a:cxnLst/>
            <a:rect l="l" t="t" r="r" b="b"/>
            <a:pathLst>
              <a:path w="9145270" h="1103629">
                <a:moveTo>
                  <a:pt x="0" y="0"/>
                </a:moveTo>
                <a:lnTo>
                  <a:pt x="0" y="1103376"/>
                </a:lnTo>
                <a:lnTo>
                  <a:pt x="9144762" y="1103376"/>
                </a:lnTo>
                <a:lnTo>
                  <a:pt x="9144762" y="0"/>
                </a:lnTo>
                <a:lnTo>
                  <a:pt x="0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" name="bk object 20"/>
          <p:cNvSpPr/>
          <p:nvPr/>
        </p:nvSpPr>
        <p:spPr>
          <a:xfrm>
            <a:off x="1922748" y="4946052"/>
            <a:ext cx="6103240" cy="483688"/>
          </a:xfrm>
          <a:custGeom>
            <a:avLst/>
            <a:gdLst/>
            <a:ahLst/>
            <a:cxnLst/>
            <a:rect l="l" t="t" r="r" b="b"/>
            <a:pathLst>
              <a:path w="7137400" h="533400">
                <a:moveTo>
                  <a:pt x="7136892" y="445008"/>
                </a:moveTo>
                <a:lnTo>
                  <a:pt x="7135960" y="76274"/>
                </a:lnTo>
                <a:lnTo>
                  <a:pt x="7120378" y="37477"/>
                </a:lnTo>
                <a:lnTo>
                  <a:pt x="7089521" y="10263"/>
                </a:lnTo>
                <a:lnTo>
                  <a:pt x="7048500" y="0"/>
                </a:lnTo>
                <a:lnTo>
                  <a:pt x="75529" y="949"/>
                </a:lnTo>
                <a:lnTo>
                  <a:pt x="36976" y="16773"/>
                </a:lnTo>
                <a:lnTo>
                  <a:pt x="10095" y="47964"/>
                </a:lnTo>
                <a:lnTo>
                  <a:pt x="0" y="89154"/>
                </a:lnTo>
                <a:lnTo>
                  <a:pt x="852" y="457316"/>
                </a:lnTo>
                <a:lnTo>
                  <a:pt x="16305" y="496133"/>
                </a:lnTo>
                <a:lnTo>
                  <a:pt x="47211" y="523220"/>
                </a:lnTo>
                <a:lnTo>
                  <a:pt x="88392" y="533400"/>
                </a:lnTo>
                <a:lnTo>
                  <a:pt x="7060808" y="532547"/>
                </a:lnTo>
                <a:lnTo>
                  <a:pt x="7099625" y="517094"/>
                </a:lnTo>
                <a:lnTo>
                  <a:pt x="7126712" y="486188"/>
                </a:lnTo>
                <a:lnTo>
                  <a:pt x="7136892" y="445008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bk object 21"/>
          <p:cNvSpPr/>
          <p:nvPr/>
        </p:nvSpPr>
        <p:spPr>
          <a:xfrm>
            <a:off x="1910368" y="4933614"/>
            <a:ext cx="6127675" cy="509599"/>
          </a:xfrm>
          <a:custGeom>
            <a:avLst/>
            <a:gdLst/>
            <a:ahLst/>
            <a:cxnLst/>
            <a:rect l="l" t="t" r="r" b="b"/>
            <a:pathLst>
              <a:path w="7165975" h="561975">
                <a:moveTo>
                  <a:pt x="7165848" y="468629"/>
                </a:moveTo>
                <a:lnTo>
                  <a:pt x="7165848" y="102107"/>
                </a:lnTo>
                <a:lnTo>
                  <a:pt x="7165085" y="91439"/>
                </a:lnTo>
                <a:lnTo>
                  <a:pt x="7150266" y="48207"/>
                </a:lnTo>
                <a:lnTo>
                  <a:pt x="7123412" y="19362"/>
                </a:lnTo>
                <a:lnTo>
                  <a:pt x="7086793" y="2584"/>
                </a:lnTo>
                <a:lnTo>
                  <a:pt x="7072883" y="0"/>
                </a:lnTo>
                <a:lnTo>
                  <a:pt x="93611" y="383"/>
                </a:lnTo>
                <a:lnTo>
                  <a:pt x="54796" y="11961"/>
                </a:lnTo>
                <a:lnTo>
                  <a:pt x="23520" y="37285"/>
                </a:lnTo>
                <a:lnTo>
                  <a:pt x="4571" y="73152"/>
                </a:lnTo>
                <a:lnTo>
                  <a:pt x="0" y="102870"/>
                </a:lnTo>
                <a:lnTo>
                  <a:pt x="0" y="459486"/>
                </a:lnTo>
                <a:lnTo>
                  <a:pt x="13447" y="509018"/>
                </a:lnTo>
                <a:lnTo>
                  <a:pt x="28956" y="530258"/>
                </a:lnTo>
                <a:lnTo>
                  <a:pt x="28956" y="94488"/>
                </a:lnTo>
                <a:lnTo>
                  <a:pt x="30480" y="86868"/>
                </a:lnTo>
                <a:lnTo>
                  <a:pt x="56388" y="44958"/>
                </a:lnTo>
                <a:lnTo>
                  <a:pt x="102870" y="28270"/>
                </a:lnTo>
                <a:lnTo>
                  <a:pt x="7063740" y="28263"/>
                </a:lnTo>
                <a:lnTo>
                  <a:pt x="7071359" y="28955"/>
                </a:lnTo>
                <a:lnTo>
                  <a:pt x="7113852" y="48449"/>
                </a:lnTo>
                <a:lnTo>
                  <a:pt x="7134541" y="82614"/>
                </a:lnTo>
                <a:lnTo>
                  <a:pt x="7137654" y="103631"/>
                </a:lnTo>
                <a:lnTo>
                  <a:pt x="7137654" y="529760"/>
                </a:lnTo>
                <a:lnTo>
                  <a:pt x="7138118" y="529327"/>
                </a:lnTo>
                <a:lnTo>
                  <a:pt x="7146485" y="519158"/>
                </a:lnTo>
                <a:lnTo>
                  <a:pt x="7153512" y="507903"/>
                </a:lnTo>
                <a:lnTo>
                  <a:pt x="7159128" y="495664"/>
                </a:lnTo>
                <a:lnTo>
                  <a:pt x="7163263" y="482539"/>
                </a:lnTo>
                <a:lnTo>
                  <a:pt x="7165848" y="468629"/>
                </a:lnTo>
                <a:close/>
              </a:path>
              <a:path w="7165975" h="561975">
                <a:moveTo>
                  <a:pt x="7137654" y="529760"/>
                </a:moveTo>
                <a:lnTo>
                  <a:pt x="7137654" y="458723"/>
                </a:lnTo>
                <a:lnTo>
                  <a:pt x="7136892" y="467105"/>
                </a:lnTo>
                <a:lnTo>
                  <a:pt x="7132301" y="486752"/>
                </a:lnTo>
                <a:lnTo>
                  <a:pt x="7107321" y="518375"/>
                </a:lnTo>
                <a:lnTo>
                  <a:pt x="7069835" y="532637"/>
                </a:lnTo>
                <a:lnTo>
                  <a:pt x="7062216" y="533399"/>
                </a:lnTo>
                <a:lnTo>
                  <a:pt x="89475" y="532110"/>
                </a:lnTo>
                <a:lnTo>
                  <a:pt x="53441" y="514129"/>
                </a:lnTo>
                <a:lnTo>
                  <a:pt x="32004" y="480060"/>
                </a:lnTo>
                <a:lnTo>
                  <a:pt x="28956" y="465582"/>
                </a:lnTo>
                <a:lnTo>
                  <a:pt x="28956" y="530258"/>
                </a:lnTo>
                <a:lnTo>
                  <a:pt x="65306" y="554373"/>
                </a:lnTo>
                <a:lnTo>
                  <a:pt x="102870" y="561594"/>
                </a:lnTo>
                <a:lnTo>
                  <a:pt x="7063740" y="561593"/>
                </a:lnTo>
                <a:lnTo>
                  <a:pt x="7105670" y="552327"/>
                </a:lnTo>
                <a:lnTo>
                  <a:pt x="7128479" y="538312"/>
                </a:lnTo>
                <a:lnTo>
                  <a:pt x="7137654" y="529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41" b="0" i="0">
                <a:solidFill>
                  <a:srgbClr val="452103"/>
                </a:solidFill>
                <a:latin typeface="HY헤드라인M"/>
                <a:cs typeface="HY헤드라인M"/>
              </a:defRPr>
            </a:lvl1pPr>
          </a:lstStyle>
          <a:p>
            <a:pPr marL="21720"/>
            <a:fld id="{81D60167-4931-47E6-BA6A-407CBD079E47}" type="slidenum">
              <a:rPr lang="en-US" altLang="ko-KR" spc="-9" smtClean="0"/>
              <a:pPr marL="21720"/>
              <a:t>‹#›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1179740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buClr>
                <a:srgbClr val="50ABCC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50ABC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93CDD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3E0FFF8-132C-4121-9C4C-C9A32B5AB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131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884917"/>
            <a:ext cx="9144000" cy="5779209"/>
            <a:chOff x="0" y="884917"/>
            <a:chExt cx="9144000" cy="5779209"/>
          </a:xfrm>
        </p:grpSpPr>
        <p:sp>
          <p:nvSpPr>
            <p:cNvPr id="8" name="직사각형 7"/>
            <p:cNvSpPr/>
            <p:nvPr/>
          </p:nvSpPr>
          <p:spPr>
            <a:xfrm>
              <a:off x="0" y="884917"/>
              <a:ext cx="9144000" cy="5424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23928" y="6417905"/>
              <a:ext cx="4824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000"/>
                </a:spcAft>
              </a:pP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1E47589D-35F4-A657-372D-F8471CDFC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63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84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1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8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04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7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36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7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65F67DFB-EF3E-9889-2871-394217223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83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connector/j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719" y="4334361"/>
            <a:ext cx="485728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 b="1">
                <a:solidFill>
                  <a:srgbClr val="650033"/>
                </a:solidFill>
                <a:latin typeface="HY견고딕"/>
                <a:cs typeface="HY견고딕"/>
              </a:rPr>
              <a:t>JDBC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B2862-9747-1C77-1508-BC6C5ED0E5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1</a:t>
            </a:fld>
            <a:endParaRPr lang="ko-KR" altLang="en-US" spc="-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E8C7F41-F78A-83A0-D3E4-730282EC9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1"/>
          <a:stretch/>
        </p:blipFill>
        <p:spPr>
          <a:xfrm>
            <a:off x="5148064" y="3462829"/>
            <a:ext cx="3560198" cy="22968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42A60-D8FC-9770-B43F-A44498F3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952"/>
            <a:ext cx="5038725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0F3734-4A11-0123-0FD3-2834636734D9}"/>
              </a:ext>
            </a:extLst>
          </p:cNvPr>
          <p:cNvSpPr txBox="1"/>
          <p:nvPr/>
        </p:nvSpPr>
        <p:spPr>
          <a:xfrm>
            <a:off x="1011803" y="5733256"/>
            <a:ext cx="71203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다운받아서 압축 해제한  </a:t>
            </a:r>
            <a:r>
              <a:rPr lang="en-US" altLang="ko-KR"/>
              <a:t>Mysql </a:t>
            </a:r>
            <a:r>
              <a:rPr lang="ko-KR" altLang="en-US"/>
              <a:t>라이브러리의 </a:t>
            </a:r>
            <a:r>
              <a:rPr lang="en-US" altLang="ko-KR"/>
              <a:t>mysql-connector-j-</a:t>
            </a:r>
            <a:r>
              <a:rPr lang="ko-KR" altLang="en-US"/>
              <a:t>버젼</a:t>
            </a:r>
            <a:r>
              <a:rPr lang="en-US" altLang="ko-KR"/>
              <a:t>.jar </a:t>
            </a:r>
            <a:r>
              <a:rPr lang="ko-KR" altLang="en-US"/>
              <a:t>복사</a:t>
            </a:r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E75C159F-503F-C146-4C42-18233859003C}"/>
              </a:ext>
            </a:extLst>
          </p:cNvPr>
          <p:cNvSpPr/>
          <p:nvPr/>
        </p:nvSpPr>
        <p:spPr>
          <a:xfrm>
            <a:off x="251520" y="3198698"/>
            <a:ext cx="1512168" cy="5183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77D1CCD4-0B0A-D640-BFB6-6ADB50ACD3BE}"/>
              </a:ext>
            </a:extLst>
          </p:cNvPr>
          <p:cNvSpPr/>
          <p:nvPr/>
        </p:nvSpPr>
        <p:spPr>
          <a:xfrm>
            <a:off x="6692038" y="4571896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E5D89DAD-F3C3-9F3F-72D1-F23C265E06D8}"/>
              </a:ext>
            </a:extLst>
          </p:cNvPr>
          <p:cNvSpPr/>
          <p:nvPr/>
        </p:nvSpPr>
        <p:spPr>
          <a:xfrm>
            <a:off x="467544" y="3930044"/>
            <a:ext cx="1512168" cy="291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631B248B-2001-4342-3532-125255B4209E}"/>
              </a:ext>
            </a:extLst>
          </p:cNvPr>
          <p:cNvSpPr/>
          <p:nvPr/>
        </p:nvSpPr>
        <p:spPr>
          <a:xfrm>
            <a:off x="899592" y="4509120"/>
            <a:ext cx="1512168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A54D705F-BA9D-DBAD-82CC-53946BB5AF5B}"/>
              </a:ext>
            </a:extLst>
          </p:cNvPr>
          <p:cNvSpPr/>
          <p:nvPr/>
        </p:nvSpPr>
        <p:spPr>
          <a:xfrm>
            <a:off x="2521099" y="4352859"/>
            <a:ext cx="4139133" cy="7200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40537-9AAE-19F1-1487-10856348DB34}"/>
              </a:ext>
            </a:extLst>
          </p:cNvPr>
          <p:cNvSpPr/>
          <p:nvPr/>
        </p:nvSpPr>
        <p:spPr>
          <a:xfrm>
            <a:off x="107504" y="119446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MySql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라이브러리 복사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3A7F74-F900-E45A-E47A-647239B4C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54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D028E5F-0FB2-2386-3B47-C37CB628F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852"/>
            <a:ext cx="9144000" cy="5241421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631ECBDF-CCF5-322D-2CC4-53A325E42787}"/>
              </a:ext>
            </a:extLst>
          </p:cNvPr>
          <p:cNvSpPr/>
          <p:nvPr/>
        </p:nvSpPr>
        <p:spPr>
          <a:xfrm>
            <a:off x="63610" y="3343222"/>
            <a:ext cx="2636182" cy="5178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3EB-D09F-447A-A14E-8314F8E38B95}"/>
              </a:ext>
            </a:extLst>
          </p:cNvPr>
          <p:cNvSpPr txBox="1"/>
          <p:nvPr/>
        </p:nvSpPr>
        <p:spPr>
          <a:xfrm>
            <a:off x="4427984" y="5229200"/>
            <a:ext cx="38800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복사 되었나 확인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24A733C3-60FF-591A-4055-E916DC2ACDF1}"/>
              </a:ext>
            </a:extLst>
          </p:cNvPr>
          <p:cNvSpPr/>
          <p:nvPr/>
        </p:nvSpPr>
        <p:spPr>
          <a:xfrm>
            <a:off x="467544" y="4165267"/>
            <a:ext cx="2636182" cy="271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08468BF-1CDE-38E8-45A5-C585A576C453}"/>
              </a:ext>
            </a:extLst>
          </p:cNvPr>
          <p:cNvSpPr/>
          <p:nvPr/>
        </p:nvSpPr>
        <p:spPr>
          <a:xfrm>
            <a:off x="971600" y="4691314"/>
            <a:ext cx="1656184" cy="5378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8C2BADB0-FDAC-69A0-717D-9E9380B31B12}"/>
              </a:ext>
            </a:extLst>
          </p:cNvPr>
          <p:cNvSpPr/>
          <p:nvPr/>
        </p:nvSpPr>
        <p:spPr>
          <a:xfrm>
            <a:off x="1547664" y="5214458"/>
            <a:ext cx="2636182" cy="3027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3BB5AC-61C3-60C1-FB0C-2FBA03A62B03}"/>
              </a:ext>
            </a:extLst>
          </p:cNvPr>
          <p:cNvSpPr/>
          <p:nvPr/>
        </p:nvSpPr>
        <p:spPr>
          <a:xfrm>
            <a:off x="107504" y="119446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MySql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라이브러리 복사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05BC2A-646B-0574-85B3-040B399CC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53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>
                <a:solidFill>
                  <a:srgbClr val="0E55BE"/>
                </a:solidFill>
              </a:rPr>
              <a:t>JDBC </a:t>
            </a:r>
            <a:r>
              <a:rPr lang="ko-KR" altLang="en-US" sz="2000" b="1">
                <a:solidFill>
                  <a:srgbClr val="0E55BE"/>
                </a:solidFill>
              </a:rPr>
              <a:t>프로그래밍</a:t>
            </a:r>
            <a:endParaRPr lang="en-US" altLang="ko-KR" sz="2000" b="1">
              <a:solidFill>
                <a:srgbClr val="0E55BE"/>
              </a:solidFill>
            </a:endParaRPr>
          </a:p>
          <a:p>
            <a:pPr lvl="0" algn="ctr">
              <a:spcBef>
                <a:spcPts val="600"/>
              </a:spcBef>
              <a:spcAft>
                <a:spcPts val="400"/>
              </a:spcAft>
            </a:pPr>
            <a:r>
              <a:rPr lang="en-US" altLang="ko-KR" sz="1400">
                <a:solidFill>
                  <a:srgbClr val="0E55BE"/>
                </a:solidFill>
              </a:rPr>
              <a:t>JDBC </a:t>
            </a:r>
            <a:r>
              <a:rPr lang="ko-KR" altLang="en-US" sz="1400">
                <a:solidFill>
                  <a:srgbClr val="0E55BE"/>
                </a:solidFill>
              </a:rPr>
              <a:t>드라이버를 이용하여 어떻게 </a:t>
            </a:r>
            <a:r>
              <a:rPr lang="en-US" altLang="ko-KR" sz="1400">
                <a:solidFill>
                  <a:srgbClr val="0E55BE"/>
                </a:solidFill>
              </a:rPr>
              <a:t>DB</a:t>
            </a:r>
            <a:r>
              <a:rPr lang="ko-KR" altLang="en-US" sz="1400">
                <a:solidFill>
                  <a:srgbClr val="0E55BE"/>
                </a:solidFill>
              </a:rPr>
              <a:t>에 접속하나요</a:t>
            </a:r>
            <a:r>
              <a:rPr lang="en-US" altLang="ko-KR" sz="1400">
                <a:solidFill>
                  <a:srgbClr val="0E55BE"/>
                </a:solidFill>
              </a:rPr>
              <a:t>?</a:t>
            </a:r>
            <a:endParaRPr lang="ko-KR" altLang="en-US" sz="1400">
              <a:solidFill>
                <a:srgbClr val="0E55B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473BBB-6937-2AE3-D5A6-07D9201C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3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122071" cy="461665"/>
            <a:chOff x="467544" y="591071"/>
            <a:chExt cx="2122071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585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프로그래밍</a:t>
              </a:r>
              <a:endParaRPr lang="ko-KR" altLang="en-US" sz="1400" b="1" cap="small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3149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JDBC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API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를 이용한 프로그래밍 과정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+mj-lt"/>
              <a:buAutoNum type="arabicPeriod"/>
            </a:pP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Java Reflection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을 이용한 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JDBC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드라이버 로딩</a:t>
            </a:r>
            <a:endParaRPr kumimoji="1"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+mj-lt"/>
              <a:buAutoNum type="arabicPeriod"/>
            </a:pP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데이터베이스 접속을 위한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Connection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객체 생성</a:t>
            </a: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+mj-lt"/>
              <a:buAutoNum type="arabicPeriod"/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SQL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명령문을 전달하기 위한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Statement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객체 생성</a:t>
            </a: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+mj-lt"/>
              <a:buAutoNum type="arabicPeriod"/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Statement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객체를 이용한 쿼리 실행</a:t>
            </a: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+mj-lt"/>
              <a:buAutoNum type="arabicPeriod"/>
            </a:pP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데이터베이스로부터 전송된 쿼리 실행 결과 처리</a:t>
            </a:r>
          </a:p>
          <a:p>
            <a:pPr marL="744537" lvl="2" indent="-342900" fontAlgn="base">
              <a:spcBef>
                <a:spcPts val="600"/>
              </a:spcBef>
              <a:spcAft>
                <a:spcPts val="400"/>
              </a:spcAft>
              <a:buFont typeface="+mj-lt"/>
              <a:buAutoNum type="arabicPeriod"/>
            </a:pP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사용된 객체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(Connection, Statement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등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닫기 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8F58A0-B824-B868-6FAB-F12838681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122071" cy="461665"/>
            <a:chOff x="467544" y="591071"/>
            <a:chExt cx="2122071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585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프로그래밍</a:t>
              </a:r>
              <a:endParaRPr lang="ko-KR" altLang="en-US" sz="1400" b="1" cap="small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4813" lvl="1" indent="-342900" fontAlgn="base">
              <a:spcBef>
                <a:spcPts val="2000"/>
              </a:spcBef>
              <a:spcAft>
                <a:spcPts val="400"/>
              </a:spcAft>
              <a:buFont typeface="+mj-lt"/>
              <a:buAutoNum type="arabicPeriod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JDBC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드라이버 로딩 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(1/2)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압축 파일 도구를 이용하여 </a:t>
            </a:r>
            <a:r>
              <a:rPr kumimoji="1" lang="en-US" altLang="ko-KR" sz="1400" err="1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mysql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-connector-java-&lt;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버전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&gt;.jar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파일 열어보기</a:t>
            </a: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com/</a:t>
            </a:r>
            <a:r>
              <a:rPr kumimoji="1" lang="en-US" altLang="ko-KR" sz="1300" err="1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mysql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/cj/jdbc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폴더 아래에 </a:t>
            </a:r>
            <a:r>
              <a:rPr kumimoji="1" lang="en-US" altLang="ko-KR" sz="1300" err="1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Driver.class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파일 확인</a:t>
            </a: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78" y="2455713"/>
            <a:ext cx="6375597" cy="349356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D389E2-53EF-CA88-4882-D5B5BE8D6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012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122071" cy="461665"/>
            <a:chOff x="467544" y="591071"/>
            <a:chExt cx="2122071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585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프로그래밍</a:t>
              </a:r>
              <a:endParaRPr lang="ko-KR" altLang="en-US" sz="1400" b="1" cap="small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2898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4813" lvl="1" indent="-342900" fontAlgn="base">
              <a:spcBef>
                <a:spcPts val="2000"/>
              </a:spcBef>
              <a:spcAft>
                <a:spcPts val="400"/>
              </a:spcAft>
              <a:buFont typeface="+mj-lt"/>
              <a:buAutoNum type="arabicPeriod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JDBC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드라이버 로딩 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(2/2)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err="1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Class.forName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()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함수를 이용해 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Driver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클래스를 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JVM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메모리에 로딩</a:t>
            </a: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 err="1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Class.forName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(): Java Reflection API (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클래스 파일을 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JVM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메모리에 업로드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Driver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클래스가 메모리에 </a:t>
            </a:r>
            <a:r>
              <a:rPr kumimoji="1" lang="ko-KR" altLang="en-US" sz="1300" err="1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업로드될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경우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아래의 정적 블록의 실행을 통해 스스로 </a:t>
            </a:r>
            <a:r>
              <a:rPr kumimoji="1" lang="ko-KR" altLang="en-US" sz="1300" err="1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인스턴스를생성하고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300" err="1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DriverManager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에 등록</a:t>
            </a: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624" y="2492896"/>
            <a:ext cx="7011556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32080" marR="72390" fontAlgn="base" latinLnBrk="0"/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Class.forName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kern="0">
                <a:solidFill>
                  <a:srgbClr val="FF0000"/>
                </a:solidFill>
                <a:latin typeface="맑은 고딕" panose="020B0503020000020004" pitchFamily="50" charset="-127"/>
              </a:rPr>
              <a:t>“com.mysql.cj.jdbc.Driver”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);</a:t>
            </a:r>
            <a:endParaRPr lang="en-US" altLang="ko-KR" sz="105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187624" y="3887912"/>
          <a:ext cx="7011556" cy="1800200"/>
        </p:xfrm>
        <a:graphic>
          <a:graphicData uri="http://schemas.openxmlformats.org/drawingml/2006/table">
            <a:tbl>
              <a:tblPr/>
              <a:tblGrid>
                <a:gridCol w="7011556">
                  <a:extLst>
                    <a:ext uri="{9D8B030D-6E8A-4147-A177-3AD203B41FA5}">
                      <a16:colId xmlns:a16="http://schemas.microsoft.com/office/drawing/2014/main" val="1564219415"/>
                    </a:ext>
                  </a:extLst>
                </a:gridCol>
              </a:tblGrid>
              <a:tr h="1800200">
                <a:tc>
                  <a:txBody>
                    <a:bodyPr/>
                    <a:lstStyle/>
                    <a:p>
                      <a:pPr marL="132080" marR="7239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 class Driver implements </a:t>
                      </a:r>
                      <a:r>
                        <a:rPr lang="en-US" sz="1200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java.sql.Driver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{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32080" marR="7239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// Register ourselves with the </a:t>
                      </a:r>
                      <a:r>
                        <a:rPr lang="en-US" sz="1200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DriverManager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32080" marR="7239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static {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32080" marR="7239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sz="1200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java.sql.DriverManager.registerDriver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(new Driver());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32080" marR="7239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}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22846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B70C88-5A1D-9236-ED82-5BEE8E4AF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78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122071" cy="461665"/>
            <a:chOff x="467544" y="591071"/>
            <a:chExt cx="2122071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585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프로그래밍</a:t>
              </a:r>
              <a:endParaRPr lang="ko-KR" altLang="en-US" sz="1400" b="1" cap="small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380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4813" lvl="1" indent="-342900" fontAlgn="base">
              <a:spcBef>
                <a:spcPts val="2000"/>
              </a:spcBef>
              <a:spcAft>
                <a:spcPts val="400"/>
              </a:spcAft>
              <a:buFont typeface="+mj-lt"/>
              <a:buAutoNum type="arabicPeriod" startAt="2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Connection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객체 생성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err="1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DriverManager.getConnection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()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함수를 이용해 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DB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서버와 네트워크 연결 생성</a:t>
            </a: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6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858837" lvl="3" fontAlgn="base">
              <a:spcBef>
                <a:spcPts val="600"/>
              </a:spcBef>
              <a:spcAft>
                <a:spcPts val="400"/>
              </a:spcAft>
            </a:pPr>
            <a:endParaRPr kumimoji="1" lang="en-US" altLang="ko-KR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858837" lvl="3" fontAlgn="base">
              <a:spcBef>
                <a:spcPts val="600"/>
              </a:spcBef>
              <a:spcAft>
                <a:spcPts val="400"/>
              </a:spcAft>
            </a:pP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※   URL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은 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DBMS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마다 달라질 수 있으므로 유의 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위 형식은 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MySQL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의 경우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59632" y="2209493"/>
          <a:ext cx="6364605" cy="1283970"/>
        </p:xfrm>
        <a:graphic>
          <a:graphicData uri="http://schemas.openxmlformats.org/drawingml/2006/table">
            <a:tbl>
              <a:tblPr/>
              <a:tblGrid>
                <a:gridCol w="1243711">
                  <a:extLst>
                    <a:ext uri="{9D8B030D-6E8A-4147-A177-3AD203B41FA5}">
                      <a16:colId xmlns:a16="http://schemas.microsoft.com/office/drawing/2014/main" val="702722911"/>
                    </a:ext>
                  </a:extLst>
                </a:gridCol>
                <a:gridCol w="1132553">
                  <a:extLst>
                    <a:ext uri="{9D8B030D-6E8A-4147-A177-3AD203B41FA5}">
                      <a16:colId xmlns:a16="http://schemas.microsoft.com/office/drawing/2014/main" val="14478421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640734184"/>
                    </a:ext>
                  </a:extLst>
                </a:gridCol>
                <a:gridCol w="2332157">
                  <a:extLst>
                    <a:ext uri="{9D8B030D-6E8A-4147-A177-3AD203B41FA5}">
                      <a16:colId xmlns:a16="http://schemas.microsoft.com/office/drawing/2014/main" val="1867788271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메소드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 유형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</a:t>
                      </a:r>
                      <a:r>
                        <a:rPr lang="ko-KR" altLang="en-US" sz="1200" b="1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파라미터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638879"/>
                  </a:ext>
                </a:extLst>
              </a:tr>
              <a:tr h="336550"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getConnection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java.sql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Connection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 </a:t>
                      </a:r>
                      <a:r>
                        <a:rPr lang="en-US" sz="1200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접속할 데이터베이스 주소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436184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 user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이름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900180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 password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패스워드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210808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259632" y="3789040"/>
            <a:ext cx="6364605" cy="4320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32080" marR="7239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&lt;protocol&gt;://&lt;</a:t>
            </a:r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dbms-ip-addr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&gt;:&lt;</a:t>
            </a:r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dbms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-port&gt;/&lt;</a:t>
            </a:r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db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-name&gt;</a:t>
            </a:r>
            <a:endParaRPr lang="en-US" altLang="ko-KR" sz="1050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7624237" y="2633464"/>
            <a:ext cx="23948" cy="1371600"/>
          </a:xfrm>
          <a:prstGeom prst="bentConnector3">
            <a:avLst>
              <a:gd name="adj1" fmla="val 1054568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7504" y="4992588"/>
            <a:ext cx="8640960" cy="6480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32080" marR="72390" fontAlgn="base" latinLnBrk="0"/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Connection conn = </a:t>
            </a:r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DriverManager.getConnection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b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                           </a:t>
            </a:r>
            <a:r>
              <a:rPr lang="en-US" altLang="ko-KR" sz="1400" kern="0">
                <a:solidFill>
                  <a:srgbClr val="FF0000"/>
                </a:solidFill>
                <a:latin typeface="맑은 고딕" panose="020B0503020000020004" pitchFamily="50" charset="-127"/>
              </a:rPr>
              <a:t>“</a:t>
            </a:r>
            <a:r>
              <a:rPr lang="en-US" altLang="ko-KR" sz="1400" kern="0" err="1">
                <a:solidFill>
                  <a:srgbClr val="FF0000"/>
                </a:solidFill>
                <a:latin typeface="맑은 고딕" panose="020B0503020000020004" pitchFamily="50" charset="-127"/>
              </a:rPr>
              <a:t>jdbc:mysql</a:t>
            </a:r>
            <a:r>
              <a:rPr lang="en-US" altLang="ko-KR" sz="1400" kern="0">
                <a:solidFill>
                  <a:srgbClr val="FF0000"/>
                </a:solidFill>
                <a:latin typeface="맑은 고딕" panose="020B0503020000020004" pitchFamily="50" charset="-127"/>
              </a:rPr>
              <a:t>://localhost:3306/</a:t>
            </a:r>
            <a:r>
              <a:rPr lang="en-US" altLang="ko-KR" sz="1400" kern="0" err="1">
                <a:solidFill>
                  <a:srgbClr val="FF0000"/>
                </a:solidFill>
                <a:latin typeface="맑은 고딕" panose="020B0503020000020004" pitchFamily="50" charset="-127"/>
              </a:rPr>
              <a:t>madang</a:t>
            </a:r>
            <a:r>
              <a:rPr lang="en-US" altLang="ko-KR" sz="1400" kern="0">
                <a:solidFill>
                  <a:srgbClr val="FF0000"/>
                </a:solidFill>
                <a:latin typeface="맑은 고딕" panose="020B0503020000020004" pitchFamily="50" charset="-127"/>
              </a:rPr>
              <a:t>”, “root”, “manager"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);</a:t>
            </a:r>
            <a:endParaRPr lang="en-US" altLang="ko-KR" sz="105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F19806-B009-227B-55C4-EC8BD1E6B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2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122071" cy="461665"/>
            <a:chOff x="467544" y="591071"/>
            <a:chExt cx="2122071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585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프로그래밍</a:t>
              </a:r>
              <a:endParaRPr lang="ko-KR" altLang="en-US" sz="1400" b="1" cap="small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3436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4813" lvl="1" indent="-342900" fontAlgn="base">
              <a:spcBef>
                <a:spcPts val="2000"/>
              </a:spcBef>
              <a:spcAft>
                <a:spcPts val="400"/>
              </a:spcAft>
              <a:buFont typeface="+mj-lt"/>
              <a:buAutoNum type="arabicPeriod" startAt="3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Statement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객체 생성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문을 저장하고 실행하기 위한 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Statement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객체 생성</a:t>
            </a: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858837" lvl="3" fontAlgn="base">
              <a:spcBef>
                <a:spcPts val="600"/>
              </a:spcBef>
              <a:spcAft>
                <a:spcPts val="400"/>
              </a:spcAft>
            </a:pP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※  Statement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클래스가 제공하는 함수 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(SQL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문에 따라 </a:t>
            </a:r>
            <a:r>
              <a:rPr kumimoji="1" lang="ko-KR" altLang="en-US" sz="1300" err="1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실행함수가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달라짐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9631" y="2132856"/>
            <a:ext cx="6768753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32080" marR="7239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Statement </a:t>
            </a:r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stmt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 = </a:t>
            </a:r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conn.createStatement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();</a:t>
            </a:r>
            <a:endParaRPr lang="en-US" altLang="ko-KR" sz="1050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259630" y="3461031"/>
          <a:ext cx="6768754" cy="1859472"/>
        </p:xfrm>
        <a:graphic>
          <a:graphicData uri="http://schemas.openxmlformats.org/drawingml/2006/table">
            <a:tbl>
              <a:tblPr/>
              <a:tblGrid>
                <a:gridCol w="2144022">
                  <a:extLst>
                    <a:ext uri="{9D8B030D-6E8A-4147-A177-3AD203B41FA5}">
                      <a16:colId xmlns:a16="http://schemas.microsoft.com/office/drawing/2014/main" val="4124309505"/>
                    </a:ext>
                  </a:extLst>
                </a:gridCol>
                <a:gridCol w="1454021">
                  <a:extLst>
                    <a:ext uri="{9D8B030D-6E8A-4147-A177-3AD203B41FA5}">
                      <a16:colId xmlns:a16="http://schemas.microsoft.com/office/drawing/2014/main" val="1534135010"/>
                    </a:ext>
                  </a:extLst>
                </a:gridCol>
                <a:gridCol w="3170711">
                  <a:extLst>
                    <a:ext uri="{9D8B030D-6E8A-4147-A177-3AD203B41FA5}">
                      <a16:colId xmlns:a16="http://schemas.microsoft.com/office/drawing/2014/main" val="1655744241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메소드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 유형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8865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executeUpdate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(String </a:t>
                      </a:r>
                      <a:r>
                        <a:rPr lang="en-US" sz="1200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INSERT, DELETE, UPDATE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문을 실행하기 위한 함수이며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결과 변경된 레코드의 수를 반환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235919"/>
                  </a:ext>
                </a:extLst>
              </a:tr>
              <a:tr h="63665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executeQuery(String sql)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java.sql.ResultSet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문을 실행하기 위한 함수로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결과로 얻어진 테이블 형태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(Java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에서는 </a:t>
                      </a:r>
                      <a:r>
                        <a:rPr lang="en-US" altLang="ko-KR" sz="1200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ResultSet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표현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데이터를 반환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67930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95533B-CCBD-44CB-D537-2E98FDC86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69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madang </a:t>
            </a:r>
            <a:r>
              <a:rPr lang="ko-KR" altLang="en-US"/>
              <a:t>데이터베이스의 테이블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32812" y="1849854"/>
          <a:ext cx="7051556" cy="4243439"/>
        </p:xfrm>
        <a:graphic>
          <a:graphicData uri="http://schemas.openxmlformats.org/drawingml/2006/table">
            <a:tbl>
              <a:tblPr/>
              <a:tblGrid>
                <a:gridCol w="1386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3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9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bookid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bookname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publisher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price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축구의 역사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축구아는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여자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나무수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축구의 이해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대한미디어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22000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골프 바이블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대한미디어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35000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피겨 교본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역도 단계별기술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굿스포츠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야구의 추억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이상미디어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야구를 부탁해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이상미디어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올림픽 이야기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삼성당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7500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Olympic Champions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Pearson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13000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7584" y="1261873"/>
            <a:ext cx="2258373" cy="3288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>
                <a:ea typeface="맑은 고딕" panose="020B0503020000020004" pitchFamily="50" charset="-127"/>
              </a:rPr>
              <a:t>Book </a:t>
            </a:r>
            <a:r>
              <a:rPr lang="ko-KR" altLang="en-US" sz="1400" b="1" dirty="0">
                <a:ea typeface="맑은 고딕" panose="020B0503020000020004" pitchFamily="50" charset="-127"/>
              </a:rPr>
              <a:t>테이블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49E7C3-574C-44DC-BDD2-2BDDE1A2A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99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122071" cy="461665"/>
            <a:chOff x="467544" y="591071"/>
            <a:chExt cx="2122071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02</a:t>
              </a:r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585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프로그래밍</a:t>
              </a:r>
              <a:endParaRPr lang="ko-KR" altLang="en-US" sz="1400" b="1" cap="small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3811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4~6. 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쿼리 실행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문 실행 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(SELECT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문의 경우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실행 결과 처리</a:t>
            </a:r>
            <a:endParaRPr kumimoji="1"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자원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반납 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객체의 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close()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함수 호출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9631" y="2060848"/>
            <a:ext cx="6768753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32080" marR="72390" fontAlgn="base" latinLnBrk="0"/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ResultSet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rs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 = </a:t>
            </a:r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stmt.executeQuery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(“SELECT * FROM book”);</a:t>
            </a:r>
            <a:endParaRPr lang="en-US" altLang="ko-KR" sz="1050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59631" y="3429000"/>
            <a:ext cx="6768753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32080" marR="72390" fontAlgn="base" latinLnBrk="0"/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while(</a:t>
            </a:r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rs.next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()) { … }</a:t>
            </a:r>
            <a:endParaRPr lang="en-US" altLang="ko-KR" sz="1050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0" y="4797152"/>
            <a:ext cx="6768753" cy="4320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32080" marR="72390" fontAlgn="base" latinLnBrk="0"/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rs.close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(); </a:t>
            </a:r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stmt.close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(); </a:t>
            </a:r>
            <a:r>
              <a:rPr lang="en-US" altLang="ko-KR" sz="1400" kern="0" err="1">
                <a:solidFill>
                  <a:srgbClr val="000000"/>
                </a:solidFill>
                <a:latin typeface="맑은 고딕" panose="020B0503020000020004" pitchFamily="50" charset="-127"/>
              </a:rPr>
              <a:t>conn.close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();</a:t>
            </a:r>
            <a:endParaRPr lang="en-US" altLang="ko-KR" sz="1050" kern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556300-9F35-B29F-2164-43E8B3239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03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719" y="4334361"/>
            <a:ext cx="2497767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>
                <a:solidFill>
                  <a:srgbClr val="650033"/>
                </a:solidFill>
                <a:latin typeface="HY견고딕"/>
                <a:cs typeface="HY견고딕"/>
              </a:rPr>
              <a:t>JDBC </a:t>
            </a:r>
            <a:r>
              <a:rPr lang="ko-KR" altLang="en-US" sz="3078" b="1">
                <a:solidFill>
                  <a:srgbClr val="650033"/>
                </a:solidFill>
                <a:latin typeface="HY견고딕"/>
                <a:cs typeface="HY견고딕"/>
              </a:rPr>
              <a:t>개요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F5E075-0830-9870-4049-F417F26826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2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319536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>
                <a:solidFill>
                  <a:srgbClr val="0E55BE"/>
                </a:solidFill>
              </a:rPr>
              <a:t>SELECT </a:t>
            </a:r>
            <a:r>
              <a:rPr lang="ko-KR" altLang="en-US" sz="2000" b="1">
                <a:solidFill>
                  <a:srgbClr val="0E55BE"/>
                </a:solidFill>
              </a:rPr>
              <a:t>구문 처리</a:t>
            </a:r>
            <a:endParaRPr lang="en-US" altLang="ko-KR" sz="2000" b="1">
              <a:solidFill>
                <a:srgbClr val="0E55BE"/>
              </a:solidFill>
            </a:endParaRPr>
          </a:p>
          <a:p>
            <a:pPr lvl="0" algn="ctr">
              <a:spcBef>
                <a:spcPts val="600"/>
              </a:spcBef>
              <a:spcAft>
                <a:spcPts val="400"/>
              </a:spcAft>
            </a:pPr>
            <a:r>
              <a:rPr lang="en-US" altLang="ko-KR" sz="1400">
                <a:solidFill>
                  <a:srgbClr val="0E55BE"/>
                </a:solidFill>
              </a:rPr>
              <a:t>JDBC</a:t>
            </a:r>
            <a:r>
              <a:rPr lang="ko-KR" altLang="en-US" sz="1400">
                <a:solidFill>
                  <a:srgbClr val="0E55BE"/>
                </a:solidFill>
              </a:rPr>
              <a:t>를 이용하여 </a:t>
            </a:r>
            <a:r>
              <a:rPr lang="en-US" altLang="ko-KR" sz="1400">
                <a:solidFill>
                  <a:srgbClr val="0E55BE"/>
                </a:solidFill>
              </a:rPr>
              <a:t>SELECT </a:t>
            </a:r>
            <a:r>
              <a:rPr lang="ko-KR" altLang="en-US" sz="1400">
                <a:solidFill>
                  <a:srgbClr val="0E55BE"/>
                </a:solidFill>
              </a:rPr>
              <a:t>구문을 어떻게 처리하나요</a:t>
            </a:r>
            <a:r>
              <a:rPr lang="en-US" altLang="ko-KR" sz="1400">
                <a:solidFill>
                  <a:srgbClr val="0E55BE"/>
                </a:solidFill>
              </a:rPr>
              <a:t>?</a:t>
            </a:r>
            <a:endParaRPr lang="ko-KR" altLang="en-US" sz="1400">
              <a:solidFill>
                <a:srgbClr val="0E55B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14004F-663C-3697-798C-C8D8BDE4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2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19F4FC-C655-22CD-00D2-8BD10680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04664"/>
            <a:ext cx="5560954" cy="5805264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A7B414E0-BC22-94F7-B5D9-6BAE58A1DA9C}"/>
              </a:ext>
            </a:extLst>
          </p:cNvPr>
          <p:cNvSpPr/>
          <p:nvPr/>
        </p:nvSpPr>
        <p:spPr>
          <a:xfrm>
            <a:off x="179512" y="1052736"/>
            <a:ext cx="324036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060E58D1-AD3D-8ACB-0EBB-B4C136B8C7D2}"/>
              </a:ext>
            </a:extLst>
          </p:cNvPr>
          <p:cNvSpPr/>
          <p:nvPr/>
        </p:nvSpPr>
        <p:spPr>
          <a:xfrm>
            <a:off x="3419872" y="3717032"/>
            <a:ext cx="223224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71F9C6-2A1C-5A24-4EE5-1E154D593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661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8C945-C1F9-462F-1C57-FFD21C17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76672"/>
            <a:ext cx="5873411" cy="5778400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6B715E5E-D80E-A0C0-9783-D5E435EF128C}"/>
              </a:ext>
            </a:extLst>
          </p:cNvPr>
          <p:cNvSpPr/>
          <p:nvPr/>
        </p:nvSpPr>
        <p:spPr>
          <a:xfrm>
            <a:off x="1331640" y="4725144"/>
            <a:ext cx="511256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CE54C985-04CB-54E6-B407-340A33CD3AB6}"/>
              </a:ext>
            </a:extLst>
          </p:cNvPr>
          <p:cNvSpPr/>
          <p:nvPr/>
        </p:nvSpPr>
        <p:spPr>
          <a:xfrm>
            <a:off x="4048236" y="5661248"/>
            <a:ext cx="11718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E184E4-B208-F5F2-B616-0847AFB30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905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168559" cy="461665"/>
            <a:chOff x="467544" y="591071"/>
            <a:chExt cx="2168559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632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177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bookList</a:t>
            </a: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.jsp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book 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테이블에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저장된 정보 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출력</a:t>
            </a: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401637" lvl="2" fontAlgn="base">
              <a:spcBef>
                <a:spcPts val="600"/>
              </a:spcBef>
              <a:spcAft>
                <a:spcPts val="400"/>
              </a:spcAft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6272" y="1894572"/>
            <a:ext cx="11336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/>
              <a:t>&lt;bookList</a:t>
            </a:r>
            <a:r>
              <a:rPr lang="en-US" altLang="ko-KR" sz="1100" dirty="0" err="1"/>
              <a:t>.jsp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90D0E-3403-F1F1-20F5-834F2A5D6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19"/>
          <a:stretch/>
        </p:blipFill>
        <p:spPr>
          <a:xfrm>
            <a:off x="-33706" y="2348881"/>
            <a:ext cx="9144000" cy="223224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936509-9728-54B5-06B4-1B48E816B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053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168559" cy="461665"/>
            <a:chOff x="467544" y="591071"/>
            <a:chExt cx="2168559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632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177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bookList</a:t>
            </a: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.jsp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book 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테이블에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저장된 정보 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출력</a:t>
            </a: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401637" lvl="2" fontAlgn="base">
              <a:spcBef>
                <a:spcPts val="600"/>
              </a:spcBef>
              <a:spcAft>
                <a:spcPts val="400"/>
              </a:spcAft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6272" y="1894572"/>
            <a:ext cx="11336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/>
              <a:t>&lt;bookList</a:t>
            </a:r>
            <a:r>
              <a:rPr lang="en-US" altLang="ko-KR" sz="1100" dirty="0" err="1"/>
              <a:t>.jsp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00E22B-86A4-4600-27B9-ED1F27BF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5041"/>
            <a:ext cx="9144000" cy="41248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456565-455C-3A7B-BB25-71D074BCB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885" y="2852936"/>
            <a:ext cx="4366115" cy="3312368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1E9C2F1-36BA-5280-B84C-0D447881A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528545"/>
              </p:ext>
            </p:extLst>
          </p:nvPr>
        </p:nvGraphicFramePr>
        <p:xfrm>
          <a:off x="323528" y="5254023"/>
          <a:ext cx="4536504" cy="1201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9093">
                  <a:extLst>
                    <a:ext uri="{9D8B030D-6E8A-4147-A177-3AD203B41FA5}">
                      <a16:colId xmlns:a16="http://schemas.microsoft.com/office/drawing/2014/main" val="439840529"/>
                    </a:ext>
                  </a:extLst>
                </a:gridCol>
                <a:gridCol w="3597411">
                  <a:extLst>
                    <a:ext uri="{9D8B030D-6E8A-4147-A177-3AD203B41FA5}">
                      <a16:colId xmlns:a16="http://schemas.microsoft.com/office/drawing/2014/main" val="646978758"/>
                    </a:ext>
                  </a:extLst>
                </a:gridCol>
              </a:tblGrid>
              <a:tr h="201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Loop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str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변수 값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2350"/>
                  </a:ext>
                </a:extLst>
              </a:tr>
              <a:tr h="201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1,</a:t>
                      </a:r>
                      <a:r>
                        <a:rPr lang="ko-KR" altLang="en-US" sz="1200"/>
                        <a:t>축구의 역사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굿스포츠</a:t>
                      </a:r>
                      <a:r>
                        <a:rPr lang="en-US" altLang="ko-KR" sz="1200"/>
                        <a:t>,7000</a:t>
                      </a:r>
                      <a:r>
                        <a:rPr lang="en-US" altLang="ko-KR" sz="1200" baseline="0"/>
                        <a:t>&lt;</a:t>
                      </a:r>
                      <a:r>
                        <a:rPr lang="en-US" altLang="ko-KR" sz="1200" baseline="0" dirty="0" err="1"/>
                        <a:t>br</a:t>
                      </a:r>
                      <a:r>
                        <a:rPr lang="en-US" altLang="ko-KR" sz="1200" baseline="0" dirty="0"/>
                        <a:t>&gt;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92426"/>
                  </a:ext>
                </a:extLst>
              </a:tr>
              <a:tr h="326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2,</a:t>
                      </a:r>
                      <a:r>
                        <a:rPr lang="ko-KR" altLang="en-US" sz="1200"/>
                        <a:t>축구아는 여자</a:t>
                      </a:r>
                      <a:r>
                        <a:rPr lang="en-US" altLang="ko-KR" sz="1200"/>
                        <a:t>,</a:t>
                      </a:r>
                      <a:r>
                        <a:rPr lang="ko-KR" altLang="en-US" sz="1200"/>
                        <a:t>나무수</a:t>
                      </a:r>
                      <a:r>
                        <a:rPr lang="en-US" altLang="ko-KR" sz="1200"/>
                        <a:t>,13000&lt;br&gt;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38777"/>
                  </a:ext>
                </a:extLst>
              </a:tr>
              <a:tr h="326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3,</a:t>
                      </a:r>
                      <a:r>
                        <a:rPr lang="ko-KR" altLang="en-US" sz="1200"/>
                        <a:t>축구의 이해</a:t>
                      </a:r>
                      <a:r>
                        <a:rPr lang="en-US" altLang="ko-KR" sz="1200"/>
                        <a:t>,</a:t>
                      </a:r>
                      <a:r>
                        <a:rPr lang="ko-KR" altLang="en-US" sz="1200"/>
                        <a:t>대한미디어</a:t>
                      </a:r>
                      <a:r>
                        <a:rPr lang="en-US" altLang="ko-KR" sz="1200"/>
                        <a:t>,22000&lt;br&gt;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71452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2B4A57-CD83-D432-46B7-508B25B5C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175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77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ResultSet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클래스의 주요 함수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401637" lvl="2" fontAlgn="base">
              <a:spcBef>
                <a:spcPts val="600"/>
              </a:spcBef>
              <a:spcAft>
                <a:spcPts val="400"/>
              </a:spcAft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44717"/>
              </p:ext>
            </p:extLst>
          </p:nvPr>
        </p:nvGraphicFramePr>
        <p:xfrm>
          <a:off x="931917" y="1996836"/>
          <a:ext cx="7096468" cy="3232364"/>
        </p:xfrm>
        <a:graphic>
          <a:graphicData uri="http://schemas.openxmlformats.org/drawingml/2006/table">
            <a:tbl>
              <a:tblPr/>
              <a:tblGrid>
                <a:gridCol w="1726232">
                  <a:extLst>
                    <a:ext uri="{9D8B030D-6E8A-4147-A177-3AD203B41FA5}">
                      <a16:colId xmlns:a16="http://schemas.microsoft.com/office/drawing/2014/main" val="2419726441"/>
                    </a:ext>
                  </a:extLst>
                </a:gridCol>
                <a:gridCol w="1241041">
                  <a:extLst>
                    <a:ext uri="{9D8B030D-6E8A-4147-A177-3AD203B41FA5}">
                      <a16:colId xmlns:a16="http://schemas.microsoft.com/office/drawing/2014/main" val="1704445665"/>
                    </a:ext>
                  </a:extLst>
                </a:gridCol>
                <a:gridCol w="4129195">
                  <a:extLst>
                    <a:ext uri="{9D8B030D-6E8A-4147-A177-3AD203B41FA5}">
                      <a16:colId xmlns:a16="http://schemas.microsoft.com/office/drawing/2014/main" val="250060484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메소드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 유형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4789"/>
                  </a:ext>
                </a:extLst>
              </a:tr>
              <a:tr h="84967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next()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레코드를 가리키는 커서</a:t>
                      </a:r>
                      <a:r>
                        <a:rPr lang="en-US" altLang="ko-KR" sz="1200" kern="0" spc="0" baseline="30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Cursor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다음 레코드로 이동시킵니다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레코드가 존재하여 이동이 성공할 경우에는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그렇지 않는 경우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반환합니다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762385"/>
                  </a:ext>
                </a:extLst>
              </a:tr>
              <a:tr h="6516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getString(String column)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커서가 가리키는 레코드 내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파라미터로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주어진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타입으로 반환합니다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278716"/>
                  </a:ext>
                </a:extLst>
              </a:tr>
              <a:tr h="6516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getInt(String column)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커서가 가리키는 레코드 내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파라미터로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주어진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값을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타입으로 반환합니다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301397"/>
                  </a:ext>
                </a:extLst>
              </a:tr>
              <a:tr h="3828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first()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커서를 첫번째 레코드로 이동합니다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681600"/>
                  </a:ext>
                </a:extLst>
              </a:tr>
              <a:tr h="3936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last()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커서를 마지막 레코드로 이동합니다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922268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95536" y="332656"/>
            <a:ext cx="2168559" cy="461665"/>
            <a:chOff x="467544" y="591071"/>
            <a:chExt cx="2168559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3925" y="681668"/>
              <a:ext cx="1632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0BE6B7-77B8-2919-6782-422D1F300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930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A6503F-5ABA-889E-CEDD-73AB58F2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9144000" cy="17597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07DCE3-2146-C145-D810-9648A85F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564904"/>
            <a:ext cx="5220072" cy="334841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76AA4-0274-747B-74CA-936015052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99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AA872D-AC25-A55E-519A-09B39624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76672"/>
            <a:ext cx="4917466" cy="5811990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76A4EAE6-41A0-54F6-B504-1EACA5D39716}"/>
              </a:ext>
            </a:extLst>
          </p:cNvPr>
          <p:cNvSpPr/>
          <p:nvPr/>
        </p:nvSpPr>
        <p:spPr>
          <a:xfrm>
            <a:off x="611560" y="2564904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AC639589-FD0D-E822-A060-4F644F41D351}"/>
              </a:ext>
            </a:extLst>
          </p:cNvPr>
          <p:cNvSpPr/>
          <p:nvPr/>
        </p:nvSpPr>
        <p:spPr>
          <a:xfrm>
            <a:off x="1187624" y="4810961"/>
            <a:ext cx="388843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31547CE1-ED5E-0280-B4AF-21A33487BC08}"/>
              </a:ext>
            </a:extLst>
          </p:cNvPr>
          <p:cNvSpPr/>
          <p:nvPr/>
        </p:nvSpPr>
        <p:spPr>
          <a:xfrm>
            <a:off x="395536" y="2132856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28E7E930-6AAB-4309-6A00-9C4466259A6C}"/>
              </a:ext>
            </a:extLst>
          </p:cNvPr>
          <p:cNvSpPr/>
          <p:nvPr/>
        </p:nvSpPr>
        <p:spPr>
          <a:xfrm>
            <a:off x="179512" y="1772816"/>
            <a:ext cx="108012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BDEDA9-DF2D-2756-A229-1BDA3A8BB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273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E50F1B-B8F1-CD30-6946-9FC288FDA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4897533" cy="5977872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F622DC39-D640-EEB2-39D2-52EB98BCC805}"/>
              </a:ext>
            </a:extLst>
          </p:cNvPr>
          <p:cNvSpPr/>
          <p:nvPr/>
        </p:nvSpPr>
        <p:spPr>
          <a:xfrm>
            <a:off x="323528" y="3393600"/>
            <a:ext cx="475252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A47F0C91-3990-B749-E159-13F0C3AAFCE0}"/>
              </a:ext>
            </a:extLst>
          </p:cNvPr>
          <p:cNvSpPr/>
          <p:nvPr/>
        </p:nvSpPr>
        <p:spPr>
          <a:xfrm>
            <a:off x="3203848" y="6093296"/>
            <a:ext cx="93610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7C3BE0-2572-3709-8B06-523143BDC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64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CD0F38-FE8E-C35D-E923-6E7AA0243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262"/>
            <a:ext cx="9144000" cy="5717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2411B-FC44-072D-FBF9-FD1B17BB384C}"/>
              </a:ext>
            </a:extLst>
          </p:cNvPr>
          <p:cNvSpPr txBox="1"/>
          <p:nvPr/>
        </p:nvSpPr>
        <p:spPr>
          <a:xfrm>
            <a:off x="611560" y="4221088"/>
            <a:ext cx="71203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book </a:t>
            </a:r>
            <a:r>
              <a:rPr lang="ko-KR" altLang="en-US" b="1">
                <a:solidFill>
                  <a:srgbClr val="FF0000"/>
                </a:solidFill>
              </a:rPr>
              <a:t>테이블의 데이터가 조회 되는지 확인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84C629-461B-1FE0-389F-790795177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374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057534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JDBC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(Java Database Connectivity)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Java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에서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DB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에 접근할 수 있도록 도와주는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Programming Interface</a:t>
            </a: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DB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서버에 원격으로 접속하기 위한 네트워크 연결 제공</a:t>
            </a: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Java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프로그램에서 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DB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검색과 수정을 위한 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문을 전송하고 서버로부터 결과를 받을 수 있도록 지원</a:t>
            </a: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DBMS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종류에 관계 없이 공통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API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를 이용하여 일관성 있게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DB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작업 처리 가능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단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, DB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별로 드라이버 설치 필요</a:t>
            </a: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205" y="3933056"/>
            <a:ext cx="5522936" cy="1949033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95536" y="332656"/>
            <a:ext cx="1583463" cy="461665"/>
            <a:chOff x="467544" y="591071"/>
            <a:chExt cx="1583463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3925" y="681668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개요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8D95EA-CF9C-6492-32D5-0CBA44300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098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1746969" cy="461665"/>
            <a:chOff x="467544" y="591071"/>
            <a:chExt cx="1746969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177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bookList</a:t>
            </a: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.jsp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를 다음과 같이 수정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401637" lvl="2" fontAlgn="base">
              <a:spcBef>
                <a:spcPts val="600"/>
              </a:spcBef>
              <a:spcAft>
                <a:spcPts val="400"/>
              </a:spcAft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461016"/>
              </p:ext>
            </p:extLst>
          </p:nvPr>
        </p:nvGraphicFramePr>
        <p:xfrm>
          <a:off x="511799" y="1268759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</a:t>
                      </a:r>
                      <a:endParaRPr lang="en-US" sz="14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95536" y="291644"/>
            <a:ext cx="6736427" cy="502677"/>
            <a:chOff x="467544" y="550059"/>
            <a:chExt cx="6736427" cy="502677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83968" y="550059"/>
              <a:ext cx="2920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1CD8F56-503B-0827-CA93-DC7DC5E7C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17" y="1916832"/>
            <a:ext cx="5407893" cy="38873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376F34-4C19-7925-7988-B96A10DB3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193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2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lnSpc>
                <a:spcPct val="140000"/>
              </a:lnSpc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bookList.jsp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수정</a:t>
            </a: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401637" lvl="2" fontAlgn="base">
              <a:spcBef>
                <a:spcPts val="600"/>
              </a:spcBef>
              <a:spcAft>
                <a:spcPts val="400"/>
              </a:spcAft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68559" cy="461665"/>
            <a:chOff x="467544" y="591071"/>
            <a:chExt cx="2168559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632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B08CBEE-9DB7-CDB7-9B0B-FA5E6346E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6"/>
          <a:stretch/>
        </p:blipFill>
        <p:spPr>
          <a:xfrm>
            <a:off x="931917" y="2144991"/>
            <a:ext cx="5162550" cy="1284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F0534-1CE2-32BE-2DD1-93916B624959}"/>
              </a:ext>
            </a:extLst>
          </p:cNvPr>
          <p:cNvSpPr txBox="1"/>
          <p:nvPr/>
        </p:nvSpPr>
        <p:spPr>
          <a:xfrm>
            <a:off x="755576" y="1735293"/>
            <a:ext cx="370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&lt;table</a:t>
            </a:r>
            <a:r>
              <a:rPr lang="ko-KR" altLang="en-US"/>
              <a:t> </a:t>
            </a:r>
            <a:r>
              <a:rPr lang="en-US" altLang="ko-KR"/>
              <a:t>align='center' border='1'&gt;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ABD69-677E-FD1A-F12C-BC47E1B7D48D}"/>
              </a:ext>
            </a:extLst>
          </p:cNvPr>
          <p:cNvSpPr txBox="1"/>
          <p:nvPr/>
        </p:nvSpPr>
        <p:spPr>
          <a:xfrm>
            <a:off x="420388" y="210462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&lt;tr&gt;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A4918-F049-DCC9-8849-2F81B9FEABCB}"/>
              </a:ext>
            </a:extLst>
          </p:cNvPr>
          <p:cNvSpPr txBox="1"/>
          <p:nvPr/>
        </p:nvSpPr>
        <p:spPr>
          <a:xfrm>
            <a:off x="368224" y="261374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&lt;tr&gt;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ACCC6-EABD-5BE6-5DEF-187E014D6671}"/>
              </a:ext>
            </a:extLst>
          </p:cNvPr>
          <p:cNvSpPr txBox="1"/>
          <p:nvPr/>
        </p:nvSpPr>
        <p:spPr>
          <a:xfrm>
            <a:off x="374687" y="306310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&lt;tr&gt;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051B98-1A1E-8B19-7BE4-9A78DB07C8BD}"/>
              </a:ext>
            </a:extLst>
          </p:cNvPr>
          <p:cNvSpPr txBox="1"/>
          <p:nvPr/>
        </p:nvSpPr>
        <p:spPr>
          <a:xfrm>
            <a:off x="5580112" y="220486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&lt;/tr&gt;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98BFF-F3F6-F7F7-E4D2-EA74798158ED}"/>
              </a:ext>
            </a:extLst>
          </p:cNvPr>
          <p:cNvSpPr txBox="1"/>
          <p:nvPr/>
        </p:nvSpPr>
        <p:spPr>
          <a:xfrm>
            <a:off x="5580111" y="269553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&lt;/tr&gt;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03DD3-98FA-568A-57DA-973EE4968176}"/>
              </a:ext>
            </a:extLst>
          </p:cNvPr>
          <p:cNvSpPr txBox="1"/>
          <p:nvPr/>
        </p:nvSpPr>
        <p:spPr>
          <a:xfrm>
            <a:off x="5652120" y="310441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&lt;/tr&gt;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35A5CE-E139-1809-8356-87268C6C90CE}"/>
              </a:ext>
            </a:extLst>
          </p:cNvPr>
          <p:cNvSpPr txBox="1"/>
          <p:nvPr/>
        </p:nvSpPr>
        <p:spPr>
          <a:xfrm>
            <a:off x="931917" y="3489975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&lt;/table&gt;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C11ABF1-EE88-AEAD-67A0-E068DC9A5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100" y="4365104"/>
            <a:ext cx="9144000" cy="132879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BB4A30-5930-E6B2-5F11-FBA185346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568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2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lnSpc>
                <a:spcPct val="140000"/>
              </a:lnSpc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bookList.jsp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수정</a:t>
            </a: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401637" lvl="2" fontAlgn="base">
              <a:spcBef>
                <a:spcPts val="600"/>
              </a:spcBef>
              <a:spcAft>
                <a:spcPts val="400"/>
              </a:spcAft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94739" y="1564015"/>
            <a:ext cx="11336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/>
              <a:t>&lt;bookList.</a:t>
            </a:r>
            <a:r>
              <a:rPr lang="en-US" altLang="ko-KR" sz="1100" dirty="0"/>
              <a:t>jsp&gt;</a:t>
            </a:r>
            <a:endParaRPr lang="ko-KR" altLang="en-US" sz="11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68559" cy="461665"/>
            <a:chOff x="467544" y="591071"/>
            <a:chExt cx="2168559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632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4408F35-353E-B6E1-B4D7-2ECCAE18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029"/>
            <a:ext cx="9144000" cy="276994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125E5F-7D40-1F20-2DF7-51FDC1FD1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961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2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lnSpc>
                <a:spcPct val="140000"/>
              </a:lnSpc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bookList.jsp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수정</a:t>
            </a: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401637" lvl="2" fontAlgn="base">
              <a:spcBef>
                <a:spcPts val="600"/>
              </a:spcBef>
              <a:spcAft>
                <a:spcPts val="400"/>
              </a:spcAft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94739" y="1564015"/>
            <a:ext cx="11336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/>
              <a:t>&lt;bookList.</a:t>
            </a:r>
            <a:r>
              <a:rPr lang="en-US" altLang="ko-KR" sz="1100" dirty="0"/>
              <a:t>jsp&gt;</a:t>
            </a:r>
            <a:endParaRPr lang="ko-KR" altLang="en-US" sz="11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68559" cy="461665"/>
            <a:chOff x="467544" y="591071"/>
            <a:chExt cx="2168559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632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4D73B01-1674-E85D-E95E-58962194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88641"/>
            <a:ext cx="6408712" cy="4280852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7ACF937C-0516-4F8A-1EA2-1A47047B6507}"/>
              </a:ext>
            </a:extLst>
          </p:cNvPr>
          <p:cNvSpPr/>
          <p:nvPr/>
        </p:nvSpPr>
        <p:spPr>
          <a:xfrm>
            <a:off x="-315" y="273375"/>
            <a:ext cx="5868460" cy="3371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922DA-C33C-A1DA-AA87-9A30C2D14769}"/>
              </a:ext>
            </a:extLst>
          </p:cNvPr>
          <p:cNvSpPr txBox="1"/>
          <p:nvPr/>
        </p:nvSpPr>
        <p:spPr>
          <a:xfrm>
            <a:off x="5976157" y="662209"/>
            <a:ext cx="6480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0D56AD-4597-6326-4A3B-525D8F5AD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6"/>
          <a:stretch/>
        </p:blipFill>
        <p:spPr>
          <a:xfrm>
            <a:off x="3286870" y="4911782"/>
            <a:ext cx="5162550" cy="1284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793956-5F4B-9B02-9CED-1E28236261BD}"/>
              </a:ext>
            </a:extLst>
          </p:cNvPr>
          <p:cNvSpPr txBox="1"/>
          <p:nvPr/>
        </p:nvSpPr>
        <p:spPr>
          <a:xfrm>
            <a:off x="3110529" y="4502084"/>
            <a:ext cx="370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&lt;table</a:t>
            </a:r>
            <a:r>
              <a:rPr lang="ko-KR" altLang="en-US"/>
              <a:t> </a:t>
            </a:r>
            <a:r>
              <a:rPr lang="en-US" altLang="ko-KR"/>
              <a:t>align='center' border='1'&gt;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2F3CD-FBB8-EA8A-C7FD-2866B8972DEA}"/>
              </a:ext>
            </a:extLst>
          </p:cNvPr>
          <p:cNvSpPr txBox="1"/>
          <p:nvPr/>
        </p:nvSpPr>
        <p:spPr>
          <a:xfrm>
            <a:off x="2775341" y="487141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&lt;tr&gt;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B5E46-3E81-2FC8-84A6-3BDD7196CFF2}"/>
              </a:ext>
            </a:extLst>
          </p:cNvPr>
          <p:cNvSpPr txBox="1"/>
          <p:nvPr/>
        </p:nvSpPr>
        <p:spPr>
          <a:xfrm>
            <a:off x="2723177" y="538053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&lt;tr&gt;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D8A15-B932-04D6-101C-3421EE6C71B1}"/>
              </a:ext>
            </a:extLst>
          </p:cNvPr>
          <p:cNvSpPr txBox="1"/>
          <p:nvPr/>
        </p:nvSpPr>
        <p:spPr>
          <a:xfrm>
            <a:off x="2729640" y="582989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&lt;tr&gt;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E27B0-A914-9B0D-0E9C-B5607EC3A94F}"/>
              </a:ext>
            </a:extLst>
          </p:cNvPr>
          <p:cNvSpPr txBox="1"/>
          <p:nvPr/>
        </p:nvSpPr>
        <p:spPr>
          <a:xfrm>
            <a:off x="7935065" y="497165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&lt;/tr&gt;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6461F-6A23-0238-870F-3CD7A5FC6BAC}"/>
              </a:ext>
            </a:extLst>
          </p:cNvPr>
          <p:cNvSpPr txBox="1"/>
          <p:nvPr/>
        </p:nvSpPr>
        <p:spPr>
          <a:xfrm>
            <a:off x="7935064" y="546232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&lt;/tr&gt;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9198A7-5D90-2E9F-C3C0-4E9E5363F355}"/>
              </a:ext>
            </a:extLst>
          </p:cNvPr>
          <p:cNvSpPr txBox="1"/>
          <p:nvPr/>
        </p:nvSpPr>
        <p:spPr>
          <a:xfrm>
            <a:off x="8007073" y="587120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&lt;/tr&gt;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13D03-E4AB-BF98-EBBD-3C1297F3A559}"/>
              </a:ext>
            </a:extLst>
          </p:cNvPr>
          <p:cNvSpPr txBox="1"/>
          <p:nvPr/>
        </p:nvSpPr>
        <p:spPr>
          <a:xfrm>
            <a:off x="3286870" y="625676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&lt;/table&gt;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3B35B8-45B5-D01F-CB39-920AE02C9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878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AA872D-AC25-A55E-519A-09B39624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76672"/>
            <a:ext cx="4917466" cy="5811990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76A4EAE6-41A0-54F6-B504-1EACA5D39716}"/>
              </a:ext>
            </a:extLst>
          </p:cNvPr>
          <p:cNvSpPr/>
          <p:nvPr/>
        </p:nvSpPr>
        <p:spPr>
          <a:xfrm>
            <a:off x="611560" y="2564904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AC639589-FD0D-E822-A060-4F644F41D351}"/>
              </a:ext>
            </a:extLst>
          </p:cNvPr>
          <p:cNvSpPr/>
          <p:nvPr/>
        </p:nvSpPr>
        <p:spPr>
          <a:xfrm>
            <a:off x="1187624" y="4810961"/>
            <a:ext cx="388843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31547CE1-ED5E-0280-B4AF-21A33487BC08}"/>
              </a:ext>
            </a:extLst>
          </p:cNvPr>
          <p:cNvSpPr/>
          <p:nvPr/>
        </p:nvSpPr>
        <p:spPr>
          <a:xfrm>
            <a:off x="395536" y="2132856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28E7E930-6AAB-4309-6A00-9C4466259A6C}"/>
              </a:ext>
            </a:extLst>
          </p:cNvPr>
          <p:cNvSpPr/>
          <p:nvPr/>
        </p:nvSpPr>
        <p:spPr>
          <a:xfrm>
            <a:off x="179512" y="1772816"/>
            <a:ext cx="108012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727555-CCDF-CB3A-0488-700AE7A72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869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E50F1B-B8F1-CD30-6946-9FC288FDA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4897533" cy="5977872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F622DC39-D640-EEB2-39D2-52EB98BCC805}"/>
              </a:ext>
            </a:extLst>
          </p:cNvPr>
          <p:cNvSpPr/>
          <p:nvPr/>
        </p:nvSpPr>
        <p:spPr>
          <a:xfrm>
            <a:off x="323528" y="3393600"/>
            <a:ext cx="475252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A47F0C91-3990-B749-E159-13F0C3AAFCE0}"/>
              </a:ext>
            </a:extLst>
          </p:cNvPr>
          <p:cNvSpPr/>
          <p:nvPr/>
        </p:nvSpPr>
        <p:spPr>
          <a:xfrm>
            <a:off x="3203848" y="6093296"/>
            <a:ext cx="93610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62C09C-9614-766C-2235-6893A058F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336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D23781-DFF7-F0C7-ED08-5FFC7EE8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2656"/>
            <a:ext cx="7704856" cy="5538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2411B-FC44-072D-FBF9-FD1B17BB384C}"/>
              </a:ext>
            </a:extLst>
          </p:cNvPr>
          <p:cNvSpPr txBox="1"/>
          <p:nvPr/>
        </p:nvSpPr>
        <p:spPr>
          <a:xfrm>
            <a:off x="1403648" y="6036317"/>
            <a:ext cx="71203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book </a:t>
            </a:r>
            <a:r>
              <a:rPr lang="ko-KR" altLang="en-US" b="1">
                <a:solidFill>
                  <a:srgbClr val="FF0000"/>
                </a:solidFill>
              </a:rPr>
              <a:t>테이블의 데이터가 테이블에 조회 되는지 확인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17CAD-8255-A496-A962-7164082B6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781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>
                <a:solidFill>
                  <a:srgbClr val="0E55BE"/>
                </a:solidFill>
              </a:rPr>
              <a:t>INSERT </a:t>
            </a:r>
            <a:r>
              <a:rPr lang="ko-KR" altLang="en-US" sz="2000" b="1">
                <a:solidFill>
                  <a:srgbClr val="0E55BE"/>
                </a:solidFill>
              </a:rPr>
              <a:t>구문 처리</a:t>
            </a:r>
            <a:endParaRPr lang="en-US" altLang="ko-KR" sz="2000" b="1">
              <a:solidFill>
                <a:srgbClr val="0E55BE"/>
              </a:solidFill>
            </a:endParaRPr>
          </a:p>
          <a:p>
            <a:pPr lvl="0" algn="ctr">
              <a:spcBef>
                <a:spcPts val="600"/>
              </a:spcBef>
              <a:spcAft>
                <a:spcPts val="400"/>
              </a:spcAft>
            </a:pPr>
            <a:r>
              <a:rPr lang="en-US" altLang="ko-KR" sz="1400">
                <a:solidFill>
                  <a:srgbClr val="0E55BE"/>
                </a:solidFill>
              </a:rPr>
              <a:t>JDBC</a:t>
            </a:r>
            <a:r>
              <a:rPr lang="ko-KR" altLang="en-US" sz="1400">
                <a:solidFill>
                  <a:srgbClr val="0E55BE"/>
                </a:solidFill>
              </a:rPr>
              <a:t>를 이용하여 </a:t>
            </a:r>
            <a:r>
              <a:rPr lang="en-US" altLang="ko-KR" sz="1400">
                <a:solidFill>
                  <a:srgbClr val="0E55BE"/>
                </a:solidFill>
              </a:rPr>
              <a:t>INSERT </a:t>
            </a:r>
            <a:r>
              <a:rPr lang="ko-KR" altLang="en-US" sz="1400">
                <a:solidFill>
                  <a:srgbClr val="0E55BE"/>
                </a:solidFill>
              </a:rPr>
              <a:t>구문을 어떻게 처리하나요</a:t>
            </a:r>
            <a:r>
              <a:rPr lang="en-US" altLang="ko-KR" sz="1400">
                <a:solidFill>
                  <a:srgbClr val="0E55BE"/>
                </a:solidFill>
              </a:rPr>
              <a:t>?</a:t>
            </a:r>
            <a:endParaRPr lang="ko-KR" altLang="en-US" sz="1400">
              <a:solidFill>
                <a:srgbClr val="0E55B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F86EB2-B2C0-C22B-0602-9498B3F8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920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177408" cy="461665"/>
            <a:chOff x="467544" y="591071"/>
            <a:chExt cx="2177408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641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129542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책 정보 추가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책 정보 입력 화면인 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insertBook.</a:t>
            </a:r>
            <a:r>
              <a:rPr kumimoji="1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html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과 사용자 입력 값을 </a:t>
            </a:r>
            <a:r>
              <a:rPr kumimoji="1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DB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에 저장하기 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위한 </a:t>
            </a:r>
            <a:r>
              <a:rPr kumimoji="1"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insertBook.</a:t>
            </a:r>
            <a:r>
              <a:rPr kumimoji="1"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jsp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로 구성</a:t>
            </a: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3993" y="4952201"/>
            <a:ext cx="1499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0000"/>
                </a:solidFill>
              </a:rPr>
              <a:t>&lt;insertBook.</a:t>
            </a:r>
            <a:r>
              <a:rPr lang="en-US" altLang="ko-KR" sz="1200" dirty="0">
                <a:solidFill>
                  <a:srgbClr val="FF0000"/>
                </a:solidFill>
              </a:rPr>
              <a:t>html&gt;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05108" y="4952201"/>
            <a:ext cx="1382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0000"/>
                </a:solidFill>
              </a:rPr>
              <a:t>&lt;insertBook.</a:t>
            </a:r>
            <a:r>
              <a:rPr lang="en-US" altLang="ko-KR" sz="1200" dirty="0" err="1">
                <a:solidFill>
                  <a:srgbClr val="FF0000"/>
                </a:solidFill>
              </a:rPr>
              <a:t>jsp</a:t>
            </a:r>
            <a:r>
              <a:rPr lang="en-US" altLang="ko-KR" sz="1200" dirty="0">
                <a:solidFill>
                  <a:srgbClr val="FF0000"/>
                </a:solidFill>
              </a:rPr>
              <a:t>&gt;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224227"/>
            <a:ext cx="7726313" cy="16472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1F1FC8C-7668-ED69-4A33-CC3D28BE3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3224227"/>
            <a:ext cx="4536504" cy="15579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D1C301-EE82-0304-D037-55F02A895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27" y="3068559"/>
            <a:ext cx="2891024" cy="178382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C5F662-3ADF-547F-FF48-A941F2FE2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07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insertBook.html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구현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6086" y="1511206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/>
              <a:t>&lt;</a:t>
            </a:r>
            <a:r>
              <a:rPr kumimoji="1" lang="en-US" altLang="ko-KR" sz="11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insertBook</a:t>
            </a:r>
            <a:r>
              <a:rPr lang="en-US" altLang="ko-KR" sz="1100"/>
              <a:t>.</a:t>
            </a:r>
            <a:r>
              <a:rPr lang="en-US" altLang="ko-KR" sz="1100" dirty="0"/>
              <a:t>html&gt;</a:t>
            </a:r>
            <a:endParaRPr lang="ko-KR" altLang="en-US" sz="11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77408" cy="461665"/>
            <a:chOff x="467544" y="591071"/>
            <a:chExt cx="2177408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3925" y="681668"/>
              <a:ext cx="1641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A19E1EC-11CD-5652-191B-64AA1CCF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1" y="1700808"/>
            <a:ext cx="4864504" cy="4975750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9D776EAA-3B60-05F3-C05F-639C5C2F36BD}"/>
              </a:ext>
            </a:extLst>
          </p:cNvPr>
          <p:cNvSpPr/>
          <p:nvPr/>
        </p:nvSpPr>
        <p:spPr>
          <a:xfrm>
            <a:off x="395536" y="2231708"/>
            <a:ext cx="280831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5C18DCD6-9AB0-50C9-4B0F-85726B262E93}"/>
              </a:ext>
            </a:extLst>
          </p:cNvPr>
          <p:cNvSpPr/>
          <p:nvPr/>
        </p:nvSpPr>
        <p:spPr>
          <a:xfrm>
            <a:off x="3194548" y="4382125"/>
            <a:ext cx="19535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DB65BD-5BD9-77D7-1CB1-30CBCFA22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65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JDBC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드라이버 설치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MySQL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설치 시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Connector/J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항목을 선택하고 설치했을 경우에 한해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드라이버가 설치됨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JAR(Java Archive)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파일 형식으로 제공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JDBC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드라이버 파일 위치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  <a:hlinkClick r:id="rId3"/>
              </a:rPr>
              <a:t>https://dev.mysql.com/downloads/connector/j/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95536" y="332656"/>
            <a:ext cx="1583463" cy="461665"/>
            <a:chOff x="467544" y="591071"/>
            <a:chExt cx="1583463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개요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7D02A82-CFD7-A101-344D-69136A640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923970"/>
            <a:ext cx="6516216" cy="3510777"/>
          </a:xfrm>
          <a:prstGeom prst="rect">
            <a:avLst/>
          </a:prstGeom>
        </p:spPr>
      </p:pic>
      <p:sp>
        <p:nvSpPr>
          <p:cNvPr id="2" name="모서리가 둥근 직사각형 12">
            <a:extLst>
              <a:ext uri="{FF2B5EF4-FFF2-40B4-BE49-F238E27FC236}">
                <a16:creationId xmlns:a16="http://schemas.microsoft.com/office/drawing/2014/main" id="{308285A7-9D3D-02A0-C9C3-BA01659F40DD}"/>
              </a:ext>
            </a:extLst>
          </p:cNvPr>
          <p:cNvSpPr/>
          <p:nvPr/>
        </p:nvSpPr>
        <p:spPr>
          <a:xfrm>
            <a:off x="6588225" y="5157192"/>
            <a:ext cx="79208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E19BB01B-0F4F-0CE3-B6A9-FB7FFB0091ED}"/>
              </a:ext>
            </a:extLst>
          </p:cNvPr>
          <p:cNvSpPr/>
          <p:nvPr/>
        </p:nvSpPr>
        <p:spPr>
          <a:xfrm>
            <a:off x="1403648" y="4044076"/>
            <a:ext cx="3528392" cy="465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4080D-E529-1257-BFFF-87C8C0CA3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438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insertBook.html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구현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6086" y="1511206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/>
              <a:t>&lt;</a:t>
            </a:r>
            <a:r>
              <a:rPr kumimoji="1" lang="en-US" altLang="ko-KR" sz="11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insertBook</a:t>
            </a:r>
            <a:r>
              <a:rPr lang="en-US" altLang="ko-KR" sz="1100"/>
              <a:t>.</a:t>
            </a:r>
            <a:r>
              <a:rPr lang="en-US" altLang="ko-KR" sz="1100" dirty="0"/>
              <a:t>html&gt;</a:t>
            </a:r>
            <a:endParaRPr lang="ko-KR" altLang="en-US" sz="11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77408" cy="461665"/>
            <a:chOff x="467544" y="591071"/>
            <a:chExt cx="2177408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3925" y="681668"/>
              <a:ext cx="1641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94A3664-83C5-EB57-4803-12A15F19C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3" y="1772816"/>
            <a:ext cx="5036989" cy="4647925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687787D9-7C84-BD66-A33B-8D65E9AB5B28}"/>
              </a:ext>
            </a:extLst>
          </p:cNvPr>
          <p:cNvSpPr/>
          <p:nvPr/>
        </p:nvSpPr>
        <p:spPr>
          <a:xfrm>
            <a:off x="713555" y="5229200"/>
            <a:ext cx="223224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11E8E31B-47D7-FE1A-C0BD-90A8600114A9}"/>
              </a:ext>
            </a:extLst>
          </p:cNvPr>
          <p:cNvSpPr/>
          <p:nvPr/>
        </p:nvSpPr>
        <p:spPr>
          <a:xfrm>
            <a:off x="3851920" y="5949280"/>
            <a:ext cx="100811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C1FC82-471D-BDD2-0BA5-56A4DBF06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104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insertBook.html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구현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6086" y="1511206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/>
              <a:t>&lt;</a:t>
            </a:r>
            <a:r>
              <a:rPr kumimoji="1" lang="en-US" altLang="ko-KR" sz="11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insertBook</a:t>
            </a:r>
            <a:r>
              <a:rPr lang="en-US" altLang="ko-KR" sz="1100"/>
              <a:t>.</a:t>
            </a:r>
            <a:r>
              <a:rPr lang="en-US" altLang="ko-KR" sz="1100" dirty="0"/>
              <a:t>html&gt;</a:t>
            </a:r>
            <a:endParaRPr lang="ko-KR" altLang="en-US" sz="11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77408" cy="461665"/>
            <a:chOff x="467544" y="591071"/>
            <a:chExt cx="2177408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3925" y="681668"/>
              <a:ext cx="1641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030E3B1-4260-1E9D-1243-CEF615122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24307"/>
            <a:ext cx="5445993" cy="457946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307A8A-6B7A-95FB-6C30-ECEC6013F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261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2072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insertBook.</a:t>
            </a: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jsp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구현 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(1/4)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request.getParameter</a:t>
            </a:r>
            <a:r>
              <a:rPr kumimoji="1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()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로 사용자 입력 값 추출</a:t>
            </a: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추출된 입력 값을 </a:t>
            </a:r>
            <a:r>
              <a:rPr kumimoji="1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DB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에 저장하기 위한 </a:t>
            </a:r>
            <a:r>
              <a:rPr kumimoji="1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INSERT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문 구성</a:t>
            </a: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JDBC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로 </a:t>
            </a:r>
            <a:r>
              <a:rPr kumimoji="1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INSERT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문 실행</a:t>
            </a: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INSERT</a:t>
            </a:r>
            <a:r>
              <a:rPr kumimoji="1" lang="ko-KR" altLang="en-US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문의 경우</a:t>
            </a:r>
            <a:r>
              <a:rPr kumimoji="1" lang="en-US" altLang="ko-KR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, Statement </a:t>
            </a:r>
            <a:r>
              <a:rPr kumimoji="1" lang="ko-KR" altLang="en-US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클래스의 </a:t>
            </a:r>
            <a:r>
              <a:rPr kumimoji="1" lang="en-US" altLang="ko-KR" sz="1300" dirty="0" err="1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executeUpdate</a:t>
            </a:r>
            <a:r>
              <a:rPr kumimoji="1" lang="en-US" altLang="ko-KR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() </a:t>
            </a:r>
            <a:r>
              <a:rPr kumimoji="1" lang="ko-KR" altLang="en-US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함수 이용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77408" cy="461665"/>
            <a:chOff x="467544" y="591071"/>
            <a:chExt cx="2177408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641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8EE4F9-57E7-C255-16AA-80C9669B1A51}"/>
              </a:ext>
            </a:extLst>
          </p:cNvPr>
          <p:cNvSpPr txBox="1"/>
          <p:nvPr/>
        </p:nvSpPr>
        <p:spPr>
          <a:xfrm>
            <a:off x="1363993" y="5312467"/>
            <a:ext cx="1499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0000"/>
                </a:solidFill>
              </a:rPr>
              <a:t>&lt;insertBook.</a:t>
            </a:r>
            <a:r>
              <a:rPr lang="en-US" altLang="ko-KR" sz="1200" dirty="0">
                <a:solidFill>
                  <a:srgbClr val="FF0000"/>
                </a:solidFill>
              </a:rPr>
              <a:t>html&gt;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0EA35-2DB2-3B6A-6686-A613AC19E3BE}"/>
              </a:ext>
            </a:extLst>
          </p:cNvPr>
          <p:cNvSpPr txBox="1"/>
          <p:nvPr/>
        </p:nvSpPr>
        <p:spPr>
          <a:xfrm>
            <a:off x="4105108" y="5312467"/>
            <a:ext cx="1382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0000"/>
                </a:solidFill>
              </a:rPr>
              <a:t>&lt;insertBook.</a:t>
            </a:r>
            <a:r>
              <a:rPr lang="en-US" altLang="ko-KR" sz="1200" dirty="0" err="1">
                <a:solidFill>
                  <a:srgbClr val="FF0000"/>
                </a:solidFill>
              </a:rPr>
              <a:t>jsp</a:t>
            </a:r>
            <a:r>
              <a:rPr lang="en-US" altLang="ko-KR" sz="1200" dirty="0">
                <a:solidFill>
                  <a:srgbClr val="FF0000"/>
                </a:solidFill>
              </a:rPr>
              <a:t>&gt;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B3929C-3688-1AED-93B0-0851BC36D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584493"/>
            <a:ext cx="7726313" cy="16472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28166A-FA57-F25E-A308-93723C7D5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3584493"/>
            <a:ext cx="4536504" cy="15579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94211E-17B6-ACE1-9150-B42E25357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27" y="3428825"/>
            <a:ext cx="2891024" cy="178382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2C05F1-4683-1F8F-346B-25C9C0ECE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100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19F4FC-C655-22CD-00D2-8BD10680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04664"/>
            <a:ext cx="5560954" cy="5805264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A7B414E0-BC22-94F7-B5D9-6BAE58A1DA9C}"/>
              </a:ext>
            </a:extLst>
          </p:cNvPr>
          <p:cNvSpPr/>
          <p:nvPr/>
        </p:nvSpPr>
        <p:spPr>
          <a:xfrm>
            <a:off x="179512" y="1052736"/>
            <a:ext cx="324036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060E58D1-AD3D-8ACB-0EBB-B4C136B8C7D2}"/>
              </a:ext>
            </a:extLst>
          </p:cNvPr>
          <p:cNvSpPr/>
          <p:nvPr/>
        </p:nvSpPr>
        <p:spPr>
          <a:xfrm>
            <a:off x="3419872" y="3717032"/>
            <a:ext cx="223224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0E205C-5762-E65D-E272-04CE55AEA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508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11CDE44-8FC9-0E30-C5E1-B0554DED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4624"/>
            <a:ext cx="6477000" cy="6372225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6B715E5E-D80E-A0C0-9783-D5E435EF128C}"/>
              </a:ext>
            </a:extLst>
          </p:cNvPr>
          <p:cNvSpPr/>
          <p:nvPr/>
        </p:nvSpPr>
        <p:spPr>
          <a:xfrm>
            <a:off x="1331640" y="4725144"/>
            <a:ext cx="511256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CE54C985-04CB-54E6-B407-340A33CD3AB6}"/>
              </a:ext>
            </a:extLst>
          </p:cNvPr>
          <p:cNvSpPr/>
          <p:nvPr/>
        </p:nvSpPr>
        <p:spPr>
          <a:xfrm>
            <a:off x="4427984" y="5805264"/>
            <a:ext cx="11718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79F642-3A72-18AA-7CE3-6F3472FEA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070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insertBook.</a:t>
            </a:r>
            <a:r>
              <a:rPr kumimoji="1" lang="en-US" altLang="ko-KR" sz="160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jsp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구현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request.getParameter</a:t>
            </a:r>
            <a:r>
              <a:rPr kumimoji="1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()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로 사용자 입력 값 추출</a:t>
            </a: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77408" cy="461665"/>
            <a:chOff x="467544" y="591071"/>
            <a:chExt cx="2177408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641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AE75FDE-41D6-7524-13C5-8936CD719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988840"/>
            <a:ext cx="6425325" cy="26674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307633-D8AB-20A1-6395-7BBFB1A7E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0" y="4656309"/>
            <a:ext cx="4104456" cy="20882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79E277-254D-0870-46D5-833DB9FEE2C9}"/>
              </a:ext>
            </a:extLst>
          </p:cNvPr>
          <p:cNvSpPr txBox="1"/>
          <p:nvPr/>
        </p:nvSpPr>
        <p:spPr>
          <a:xfrm>
            <a:off x="791766" y="5711754"/>
            <a:ext cx="2736304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&lt;input type=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"text"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name=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"num"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&lt;input type=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"text"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name=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"title"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&lt;input type=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"text"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name=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"pub"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&lt;input type=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"text"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name=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"pri"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3F5F151-D541-C375-088D-9F5C0BA4CD2A}"/>
              </a:ext>
            </a:extLst>
          </p:cNvPr>
          <p:cNvCxnSpPr>
            <a:stCxn id="13" idx="0"/>
          </p:cNvCxnSpPr>
          <p:nvPr/>
        </p:nvCxnSpPr>
        <p:spPr>
          <a:xfrm flipV="1">
            <a:off x="2159918" y="3717032"/>
            <a:ext cx="1115938" cy="1994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E13A627-E763-6932-462A-2CD7DFDBC395}"/>
              </a:ext>
            </a:extLst>
          </p:cNvPr>
          <p:cNvCxnSpPr>
            <a:cxnSpLocks/>
          </p:cNvCxnSpPr>
          <p:nvPr/>
        </p:nvCxnSpPr>
        <p:spPr>
          <a:xfrm flipV="1">
            <a:off x="2699792" y="4005064"/>
            <a:ext cx="612347" cy="1944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695A8D0-F408-B32F-B3E2-69A210E81846}"/>
              </a:ext>
            </a:extLst>
          </p:cNvPr>
          <p:cNvCxnSpPr>
            <a:cxnSpLocks/>
          </p:cNvCxnSpPr>
          <p:nvPr/>
        </p:nvCxnSpPr>
        <p:spPr>
          <a:xfrm flipV="1">
            <a:off x="3260066" y="4509120"/>
            <a:ext cx="263673" cy="18753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516BA5-6C00-A353-A548-1BFE0AC2A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801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insertBook.</a:t>
            </a:r>
            <a:r>
              <a:rPr kumimoji="1" lang="en-US" altLang="ko-KR" sz="160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jsp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구현</a:t>
            </a: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추출된 입력 값을 </a:t>
            </a:r>
            <a:r>
              <a:rPr kumimoji="1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DB</a:t>
            </a:r>
            <a:r>
              <a:rPr kumimoji="1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에 저장하기 위한 </a:t>
            </a:r>
            <a:r>
              <a:rPr kumimoji="1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INSERT</a:t>
            </a:r>
            <a:r>
              <a:rPr kumimoji="1"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문 구성</a:t>
            </a: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77408" cy="461665"/>
            <a:chOff x="467544" y="591071"/>
            <a:chExt cx="2177408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641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05136F0-8F92-FB9A-30E5-BDC181CF9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700808"/>
            <a:ext cx="9144000" cy="95818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693A95-3B8B-89D3-4A00-067C0B2E6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095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2580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insertBook.</a:t>
            </a:r>
            <a:r>
              <a:rPr kumimoji="1" lang="en-US" altLang="ko-KR" sz="160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jsp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구현</a:t>
            </a: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77408" cy="461665"/>
            <a:chOff x="467544" y="591071"/>
            <a:chExt cx="2177408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641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8AAEAE-D5A7-BC9E-DA8D-9B886D56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0362"/>
            <a:ext cx="9144000" cy="28172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E436DC-3670-18C5-0451-30B92A274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562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insertBook.html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실행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77408" cy="461665"/>
            <a:chOff x="467544" y="591071"/>
            <a:chExt cx="2177408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641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50BA852-C84B-C335-4751-36A2155C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00808"/>
            <a:ext cx="4153074" cy="463426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2AE1DD-247D-F824-ABE1-7032048F7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889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01C9A7-0860-3B5D-B320-B1DD07EF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124744"/>
            <a:ext cx="4696494" cy="4320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4E7C65-0AA0-BAD5-F1D6-4C6A23EE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780928"/>
            <a:ext cx="3619678" cy="172819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AA4985-1629-161D-F9AA-F7CF4458A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81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JDBC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드라이버 설치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95536" y="332656"/>
            <a:ext cx="1583463" cy="461665"/>
            <a:chOff x="467544" y="591071"/>
            <a:chExt cx="1583463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개요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C8E96C0-0749-F7C1-F9AE-491B2716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7" y="1916832"/>
            <a:ext cx="6660232" cy="4305798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58A1E125-05BD-ADF5-5DC9-EF20205A0ABA}"/>
              </a:ext>
            </a:extLst>
          </p:cNvPr>
          <p:cNvSpPr/>
          <p:nvPr/>
        </p:nvSpPr>
        <p:spPr>
          <a:xfrm>
            <a:off x="693052" y="5841734"/>
            <a:ext cx="2798827" cy="3808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6D5577-A2FC-2988-5811-8DFBF827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361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68A6AC0-D430-7DDB-C3C0-17DA2878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5582734" cy="52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3B6C71-FC0A-EE9D-F7AC-42D7AED20B5A}"/>
              </a:ext>
            </a:extLst>
          </p:cNvPr>
          <p:cNvSpPr txBox="1"/>
          <p:nvPr/>
        </p:nvSpPr>
        <p:spPr>
          <a:xfrm>
            <a:off x="755576" y="6309320"/>
            <a:ext cx="71203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Mysql workbench</a:t>
            </a:r>
            <a:r>
              <a:rPr lang="ko-KR" altLang="en-US" b="1">
                <a:solidFill>
                  <a:srgbClr val="FF0000"/>
                </a:solidFill>
              </a:rPr>
              <a:t>를 실행해서 책 정보가 추가 되었나 확인</a:t>
            </a:r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CACDC463-E11A-AEAE-26A8-A36D981DA7C8}"/>
              </a:ext>
            </a:extLst>
          </p:cNvPr>
          <p:cNvSpPr/>
          <p:nvPr/>
        </p:nvSpPr>
        <p:spPr>
          <a:xfrm>
            <a:off x="1691681" y="5877272"/>
            <a:ext cx="5184576" cy="208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5DA1FE-2B2A-A714-F98D-6FE5BB851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518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144000" cy="63813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>
              <a:spcAft>
                <a:spcPts val="800"/>
              </a:spcAft>
            </a:pPr>
            <a:r>
              <a:rPr lang="en-US" altLang="ko-KR" sz="2000" b="1">
                <a:solidFill>
                  <a:srgbClr val="0E55BE"/>
                </a:solidFill>
              </a:rPr>
              <a:t>PreparedStatement </a:t>
            </a:r>
            <a:r>
              <a:rPr lang="ko-KR" altLang="en-US" sz="2000" b="1" dirty="0">
                <a:solidFill>
                  <a:srgbClr val="0E55BE"/>
                </a:solidFill>
              </a:rPr>
              <a:t>인터페이스</a:t>
            </a:r>
            <a:endParaRPr lang="en-US" altLang="ko-KR" sz="2000" b="1" dirty="0">
              <a:solidFill>
                <a:srgbClr val="0E55BE"/>
              </a:solidFill>
            </a:endParaRPr>
          </a:p>
          <a:p>
            <a:pPr lvl="0" algn="ctr">
              <a:spcBef>
                <a:spcPts val="600"/>
              </a:spcBef>
              <a:spcAft>
                <a:spcPts val="400"/>
              </a:spcAft>
            </a:pPr>
            <a:r>
              <a:rPr lang="ko-KR" altLang="en-US" sz="1400" dirty="0">
                <a:solidFill>
                  <a:srgbClr val="0E55BE"/>
                </a:solidFill>
              </a:rPr>
              <a:t>사용자 입력 값을 기반으로 </a:t>
            </a:r>
            <a:r>
              <a:rPr lang="en-US" altLang="ko-KR" sz="1400" dirty="0">
                <a:solidFill>
                  <a:srgbClr val="0E55BE"/>
                </a:solidFill>
              </a:rPr>
              <a:t>SQL</a:t>
            </a:r>
            <a:r>
              <a:rPr lang="ko-KR" altLang="en-US" sz="1400" dirty="0">
                <a:solidFill>
                  <a:srgbClr val="0E55BE"/>
                </a:solidFill>
              </a:rPr>
              <a:t>문을 좀 더 쉽게 만드는 방법은</a:t>
            </a:r>
            <a:r>
              <a:rPr lang="en-US" altLang="ko-KR" sz="1400" dirty="0">
                <a:solidFill>
                  <a:srgbClr val="0E55BE"/>
                </a:solidFill>
              </a:rPr>
              <a:t>?</a:t>
            </a:r>
            <a:endParaRPr lang="ko-KR" altLang="en-US" sz="1400" dirty="0">
              <a:solidFill>
                <a:srgbClr val="0E55B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34B8A1-1785-37F2-CEC8-49A2F6EC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94874-2864-49ED-B057-A8E4CAB7419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312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362458" cy="461665"/>
            <a:chOff x="467544" y="591071"/>
            <a:chExt cx="2362458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8260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PreparedStatement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057534" cy="380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PreparedStatement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예제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사용자 입력 값을 저장하기 위한 기존의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INSERT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구문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ko-KR" altLang="en-US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작은 따옴표와 큰 따옴표를 어느 위치에 어떻게 입력해야 하는지 어려울 수 있음</a:t>
            </a:r>
            <a:endParaRPr kumimoji="1" lang="en-US" altLang="ko-KR" sz="1300" dirty="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PreparedStatement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를 이용할 경우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…</a:t>
            </a: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INSERT </a:t>
            </a:r>
            <a:r>
              <a:rPr kumimoji="1" lang="ko-KR" altLang="en-US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구문에서 </a:t>
            </a:r>
            <a:r>
              <a:rPr kumimoji="1" lang="en-US" altLang="ko-KR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?</a:t>
            </a:r>
            <a:r>
              <a:rPr kumimoji="1" lang="ko-KR" altLang="en-US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로</a:t>
            </a:r>
            <a:r>
              <a:rPr kumimoji="1" lang="en-US" altLang="ko-KR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입력 </a:t>
            </a:r>
            <a:r>
              <a:rPr kumimoji="1" lang="ko-KR" altLang="en-US" sz="1300" dirty="0" err="1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파라미터</a:t>
            </a:r>
            <a:r>
              <a:rPr kumimoji="1" lang="ko-KR" altLang="en-US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표현한 후</a:t>
            </a:r>
            <a:r>
              <a:rPr kumimoji="1" lang="en-US" altLang="ko-KR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1" lang="en-US" altLang="ko-KR" sz="1300" dirty="0" err="1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setString</a:t>
            </a:r>
            <a:r>
              <a:rPr kumimoji="1" lang="en-US" altLang="ko-KR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() </a:t>
            </a:r>
            <a:r>
              <a:rPr kumimoji="1" lang="ko-KR" altLang="en-US" sz="1300" dirty="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함수를 이용하여 값을 설정</a:t>
            </a:r>
            <a:endParaRPr kumimoji="1" lang="en-US" altLang="ko-KR" sz="1300" dirty="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31641" y="2420888"/>
            <a:ext cx="6768752" cy="8004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String sql = "INSERT INTO book(bookid, bookname,publisher,price) 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                  VALUES  (" + nu + ", '" + ti + "', '" + pu + "',"+pr+")";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31640" y="4437112"/>
            <a:ext cx="6768754" cy="17281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String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sql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= “INSERT INTO book(bookid, bookname,publisher,price) 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                  VALUES  (?,?,?,?)";</a:t>
            </a:r>
            <a:endParaRPr lang="ko-KR" altLang="en-US" sz="14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stmt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.setString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(1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, nu);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stmt.setString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(2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, ti);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stmt.setString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(3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, pu);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stmt.setString(4, pr);</a:t>
            </a:r>
            <a:endParaRPr lang="en-US" altLang="ko-KR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9F794D-0CB4-A92D-C19B-3C9CD606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038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362458" cy="461665"/>
            <a:chOff x="467544" y="591071"/>
            <a:chExt cx="2362458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8260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PreparedStatement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057534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PreparedStatement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vs. Statement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Statement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를 이용할 경우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PreparedStatement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를 이용할 경우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…</a:t>
            </a: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31641" y="2052529"/>
            <a:ext cx="6768752" cy="137647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String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sql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= “"INSERT INTO book(bookid, bookname,publisher,price) 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                  VALUES  (" + nu + ", '" + ti + "', '" + pu + "',"+pr+")";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Statement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stmt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conn.createStatement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();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stmt.executeUpdate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sql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);</a:t>
            </a:r>
            <a:endParaRPr lang="en-US" altLang="ko-KR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5536" y="4149080"/>
            <a:ext cx="8424936" cy="23762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String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sql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= “INSERT INTO book(bookid, bookname,publisher,price) VALUES  (?,?,?,?)";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FF0000"/>
                </a:solidFill>
                <a:latin typeface="맑은 고딕" panose="020B0503020000020004" pitchFamily="50" charset="-127"/>
              </a:rPr>
              <a:t>PreparedStatement</a:t>
            </a:r>
            <a:r>
              <a:rPr lang="en-US" altLang="ko-KR" sz="1400" ker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stmt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conn.</a:t>
            </a:r>
            <a:r>
              <a:rPr lang="en-US" altLang="ko-KR" sz="1400" kern="0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prepareStatement</a:t>
            </a:r>
            <a:r>
              <a:rPr lang="en-US" altLang="ko-KR" sz="1400" kern="0" dirty="0">
                <a:solidFill>
                  <a:srgbClr val="FF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kern="0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sql</a:t>
            </a:r>
            <a:r>
              <a:rPr lang="en-US" altLang="ko-KR" sz="1400" kern="0" dirty="0">
                <a:solidFill>
                  <a:srgbClr val="FF0000"/>
                </a:solidFill>
                <a:latin typeface="맑은 고딕" panose="020B0503020000020004" pitchFamily="50" charset="-127"/>
              </a:rPr>
              <a:t>)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FF0000"/>
                </a:solidFill>
                <a:latin typeface="맑은 고딕" panose="020B0503020000020004" pitchFamily="50" charset="-127"/>
              </a:rPr>
              <a:t>stmt. setString(1, nu);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FF0000"/>
                </a:solidFill>
                <a:latin typeface="맑은 고딕" panose="020B0503020000020004" pitchFamily="50" charset="-127"/>
              </a:rPr>
              <a:t>stmt.setString(2, ti);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FF0000"/>
                </a:solidFill>
                <a:latin typeface="맑은 고딕" panose="020B0503020000020004" pitchFamily="50" charset="-127"/>
              </a:rPr>
              <a:t>stmt.setString(3, pu);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rgbClr val="FF0000"/>
                </a:solidFill>
                <a:latin typeface="맑은 고딕" panose="020B0503020000020004" pitchFamily="50" charset="-127"/>
              </a:rPr>
              <a:t>stmt. setString(4, pr);</a:t>
            </a:r>
          </a:p>
          <a:p>
            <a:pPr marL="132080" marR="72390" fontAlgn="base" latinLnBrk="0">
              <a:spcAft>
                <a:spcPts val="400"/>
              </a:spcAft>
            </a:pPr>
            <a:r>
              <a:rPr lang="en-US" altLang="ko-KR" sz="1400" kern="0">
                <a:solidFill>
                  <a:schemeClr val="tx1"/>
                </a:solidFill>
                <a:latin typeface="맑은 고딕" panose="020B0503020000020004" pitchFamily="50" charset="-127"/>
              </a:rPr>
              <a:t>stmt</a:t>
            </a:r>
            <a:r>
              <a:rPr lang="en-US" altLang="ko-KR" sz="1400" kern="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r>
              <a:rPr lang="en-US" altLang="ko-KR" sz="1400" kern="0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executeUpdate</a:t>
            </a:r>
            <a:r>
              <a:rPr lang="en-US" altLang="ko-KR" sz="1400" kern="0" dirty="0">
                <a:solidFill>
                  <a:srgbClr val="FF0000"/>
                </a:solidFill>
                <a:latin typeface="맑은 고딕" panose="020B0503020000020004" pitchFamily="50" charset="-127"/>
              </a:rPr>
              <a:t>();</a:t>
            </a:r>
            <a:endParaRPr lang="en-US" altLang="ko-KR" sz="1400" kern="0" dirty="0">
              <a:solidFill>
                <a:srgbClr val="FF0000"/>
              </a:solidFill>
              <a:latin typeface="함초롬바탕" panose="02030604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87084" y="4350700"/>
            <a:ext cx="824726" cy="369332"/>
            <a:chOff x="7203658" y="4240138"/>
            <a:chExt cx="824726" cy="369332"/>
          </a:xfrm>
        </p:grpSpPr>
        <p:sp>
          <p:nvSpPr>
            <p:cNvPr id="2" name="TextBox 1"/>
            <p:cNvSpPr txBox="1"/>
            <p:nvPr/>
          </p:nvSpPr>
          <p:spPr>
            <a:xfrm>
              <a:off x="7612886" y="424013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①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" name="직선 화살표 연결선 3"/>
            <p:cNvCxnSpPr/>
            <p:nvPr/>
          </p:nvCxnSpPr>
          <p:spPr>
            <a:xfrm flipH="1">
              <a:off x="7203658" y="4434329"/>
              <a:ext cx="432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5274984" y="4632461"/>
            <a:ext cx="824726" cy="369332"/>
            <a:chOff x="7203658" y="4240138"/>
            <a:chExt cx="824726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7612886" y="424013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②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7203658" y="4434329"/>
              <a:ext cx="432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3131840" y="5244158"/>
            <a:ext cx="824726" cy="369332"/>
            <a:chOff x="7203658" y="4240138"/>
            <a:chExt cx="824726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612886" y="424013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③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H="1">
              <a:off x="7203658" y="4434329"/>
              <a:ext cx="432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오른쪽 중괄호 17"/>
          <p:cNvSpPr/>
          <p:nvPr/>
        </p:nvSpPr>
        <p:spPr>
          <a:xfrm>
            <a:off x="2915816" y="5097900"/>
            <a:ext cx="216024" cy="682997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459242" y="5972321"/>
            <a:ext cx="824726" cy="369332"/>
            <a:chOff x="7203658" y="4240138"/>
            <a:chExt cx="824726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7612886" y="424013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④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7203658" y="4434329"/>
              <a:ext cx="432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E18C8-AF81-DD84-64D4-54764AE2E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085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5536" y="332656"/>
            <a:ext cx="2362458" cy="461665"/>
            <a:chOff x="467544" y="591071"/>
            <a:chExt cx="2362458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3925" y="681668"/>
              <a:ext cx="18260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PreparedStatement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4906" y="1268760"/>
            <a:ext cx="805753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PreparedStatement</a:t>
            </a:r>
            <a:r>
              <a:rPr kumimoji="1" lang="en-US" altLang="ko-KR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클래스의 주요 함수</a:t>
            </a:r>
            <a:endParaRPr kumimoji="1" lang="en-US" altLang="ko-KR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90570" y="1988840"/>
          <a:ext cx="6965806" cy="3168353"/>
        </p:xfrm>
        <a:graphic>
          <a:graphicData uri="http://schemas.openxmlformats.org/drawingml/2006/table">
            <a:tbl>
              <a:tblPr/>
              <a:tblGrid>
                <a:gridCol w="2514007">
                  <a:extLst>
                    <a:ext uri="{9D8B030D-6E8A-4147-A177-3AD203B41FA5}">
                      <a16:colId xmlns:a16="http://schemas.microsoft.com/office/drawing/2014/main" val="2706555901"/>
                    </a:ext>
                  </a:extLst>
                </a:gridCol>
                <a:gridCol w="995801">
                  <a:extLst>
                    <a:ext uri="{9D8B030D-6E8A-4147-A177-3AD203B41FA5}">
                      <a16:colId xmlns:a16="http://schemas.microsoft.com/office/drawing/2014/main" val="2635202777"/>
                    </a:ext>
                  </a:extLst>
                </a:gridCol>
                <a:gridCol w="3455998">
                  <a:extLst>
                    <a:ext uri="{9D8B030D-6E8A-4147-A177-3AD203B41FA5}">
                      <a16:colId xmlns:a16="http://schemas.microsoft.com/office/drawing/2014/main" val="435293236"/>
                    </a:ext>
                  </a:extLst>
                </a:gridCol>
              </a:tblGrid>
              <a:tr h="3034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메소드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 유형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670195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setString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index, String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문에서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번째로 나타나는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값을 스트링 유형의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설정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63517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setInt(int index, int val)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문에서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번째로 나타나는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정수값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55661"/>
                  </a:ext>
                </a:extLst>
              </a:tr>
              <a:tr h="7527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setBlob(int index, Blob val)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문에서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번째로 나타나는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BLOB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유형의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설정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멀티미디어 데이터 값의 설정 시 이용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987756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ResultSet executeQuery()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java.sql.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ResultSet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 쿼리 실행 함수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13807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executeUpdate()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790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INSERT, DELETE, UPDATE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 쿼리 실행 함수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711" marR="10071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233237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002DFF-E783-89B4-7255-65AA10422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140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insertBook.</a:t>
            </a:r>
            <a:r>
              <a:rPr kumimoji="1" lang="en-US" altLang="ko-KR" sz="160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jsp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수정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77408" cy="461665"/>
            <a:chOff x="467544" y="591071"/>
            <a:chExt cx="2177408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641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B290A60-F57A-B765-B950-7B18ECA55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91006"/>
            <a:ext cx="7236296" cy="445691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A82FA0-254F-B93B-79C4-64BEC871EA45}"/>
              </a:ext>
            </a:extLst>
          </p:cNvPr>
          <p:cNvGrpSpPr/>
          <p:nvPr/>
        </p:nvGrpSpPr>
        <p:grpSpPr>
          <a:xfrm>
            <a:off x="395536" y="332656"/>
            <a:ext cx="2168559" cy="461665"/>
            <a:chOff x="467544" y="591071"/>
            <a:chExt cx="2168559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DB9B0F-D0D9-DB29-DE2B-9D50FCA38CAB}"/>
                </a:ext>
              </a:extLst>
            </p:cNvPr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ACE780-5E64-68D2-4E2C-1ECC6EF71F59}"/>
                </a:ext>
              </a:extLst>
            </p:cNvPr>
            <p:cNvSpPr txBox="1"/>
            <p:nvPr/>
          </p:nvSpPr>
          <p:spPr>
            <a:xfrm>
              <a:off x="1003925" y="681668"/>
              <a:ext cx="1632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E217D2E4-1A18-53B5-DEB6-FD9991F2779A}"/>
              </a:ext>
            </a:extLst>
          </p:cNvPr>
          <p:cNvSpPr/>
          <p:nvPr/>
        </p:nvSpPr>
        <p:spPr>
          <a:xfrm>
            <a:off x="315028" y="3598517"/>
            <a:ext cx="6993276" cy="19907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5F542C-8509-D4C2-A992-4688352373FD}"/>
              </a:ext>
            </a:extLst>
          </p:cNvPr>
          <p:cNvSpPr txBox="1"/>
          <p:nvPr/>
        </p:nvSpPr>
        <p:spPr>
          <a:xfrm>
            <a:off x="7434064" y="3229185"/>
            <a:ext cx="6480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수정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0539A5-A8EA-4E9A-1321-8F59175A2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832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insertBook.html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실행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332656"/>
            <a:ext cx="2177408" cy="461665"/>
            <a:chOff x="467544" y="591071"/>
            <a:chExt cx="2177408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04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3925" y="681668"/>
              <a:ext cx="1641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구문 처리</a:t>
              </a:r>
              <a:endParaRPr lang="ko-KR" altLang="en-US" sz="1400" b="1" cap="smal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50BA852-C84B-C335-4751-36A2155C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00808"/>
            <a:ext cx="4153074" cy="463426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133C94-FD28-F70A-47E0-A344E23E5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007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4E7C65-0AA0-BAD5-F1D6-4C6A23EE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780928"/>
            <a:ext cx="3619678" cy="17281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4FDE14-02E2-D36B-9D39-622EB7F6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1268761"/>
            <a:ext cx="4921784" cy="3600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CB6329-DFE4-672F-1438-A86F47AE5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664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D1389C-780A-E48B-25F2-CF44E0B4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31670"/>
            <a:ext cx="5316939" cy="5877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3B6C71-FC0A-EE9D-F7AC-42D7AED20B5A}"/>
              </a:ext>
            </a:extLst>
          </p:cNvPr>
          <p:cNvSpPr txBox="1"/>
          <p:nvPr/>
        </p:nvSpPr>
        <p:spPr>
          <a:xfrm>
            <a:off x="755576" y="6309320"/>
            <a:ext cx="71203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Mysql workbench</a:t>
            </a:r>
            <a:r>
              <a:rPr lang="ko-KR" altLang="en-US" b="1">
                <a:solidFill>
                  <a:srgbClr val="FF0000"/>
                </a:solidFill>
              </a:rPr>
              <a:t>를 실행해서 책 정보가 추가 되었나 확인</a:t>
            </a:r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CACDC463-E11A-AEAE-26A8-A36D981DA7C8}"/>
              </a:ext>
            </a:extLst>
          </p:cNvPr>
          <p:cNvSpPr/>
          <p:nvPr/>
        </p:nvSpPr>
        <p:spPr>
          <a:xfrm>
            <a:off x="1691681" y="5877272"/>
            <a:ext cx="5184576" cy="208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DAD282-4335-3AE2-5113-44F4A1B0F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37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JDBC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드라이버 설치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다운받은 드라이버 압축 해제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95536" y="332656"/>
            <a:ext cx="1583463" cy="461665"/>
            <a:chOff x="467544" y="591071"/>
            <a:chExt cx="1583463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01</a:t>
              </a:r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개요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96A14A0-108A-05D7-C137-CBF726DB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26" y="2492896"/>
            <a:ext cx="5920904" cy="3850360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A103D7CE-8140-687B-EC06-13B08DF022E5}"/>
              </a:ext>
            </a:extLst>
          </p:cNvPr>
          <p:cNvSpPr/>
          <p:nvPr/>
        </p:nvSpPr>
        <p:spPr>
          <a:xfrm>
            <a:off x="3275856" y="2764121"/>
            <a:ext cx="2880320" cy="391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8DB2BE-D52C-A041-B944-969AC04B8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541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97AA6A-B644-EBE6-8A53-7D674F6E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5715467" cy="2159537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39EF5CFE-2FD0-3CFC-29F4-2D1C20BBE614}"/>
              </a:ext>
            </a:extLst>
          </p:cNvPr>
          <p:cNvSpPr/>
          <p:nvPr/>
        </p:nvSpPr>
        <p:spPr>
          <a:xfrm>
            <a:off x="2123728" y="1844824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90B71726-9700-D13F-F27C-1FC39128BB52}"/>
              </a:ext>
            </a:extLst>
          </p:cNvPr>
          <p:cNvSpPr/>
          <p:nvPr/>
        </p:nvSpPr>
        <p:spPr>
          <a:xfrm>
            <a:off x="2051720" y="2729082"/>
            <a:ext cx="29523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B70478-FD3A-D9F8-EEB7-42494CC292E7}"/>
              </a:ext>
            </a:extLst>
          </p:cNvPr>
          <p:cNvSpPr/>
          <p:nvPr/>
        </p:nvSpPr>
        <p:spPr>
          <a:xfrm>
            <a:off x="107504" y="119446"/>
            <a:ext cx="8129542" cy="1174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이클립스 환경 설정</a:t>
            </a:r>
            <a:b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b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웹프로그램을 구현하기 위해서 이클립스 환경 설정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1850C13C-96A5-57D2-A154-95039EC1ACFD}"/>
              </a:ext>
            </a:extLst>
          </p:cNvPr>
          <p:cNvSpPr/>
          <p:nvPr/>
        </p:nvSpPr>
        <p:spPr>
          <a:xfrm>
            <a:off x="4932040" y="350532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181B1D-16D9-DDD3-FFDB-AE51FCE7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010187"/>
            <a:ext cx="2520280" cy="2597679"/>
          </a:xfrm>
          <a:prstGeom prst="rect">
            <a:avLst/>
          </a:prstGeom>
        </p:spPr>
      </p:pic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0A079AB1-1425-A60C-2255-0341E5FBC226}"/>
              </a:ext>
            </a:extLst>
          </p:cNvPr>
          <p:cNvSpPr/>
          <p:nvPr/>
        </p:nvSpPr>
        <p:spPr>
          <a:xfrm>
            <a:off x="338532" y="5154915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2" name="모서리가 둥근 직사각형 12">
            <a:extLst>
              <a:ext uri="{FF2B5EF4-FFF2-40B4-BE49-F238E27FC236}">
                <a16:creationId xmlns:a16="http://schemas.microsoft.com/office/drawing/2014/main" id="{51E62161-EB97-7F3B-F4E6-12BDBB1DA52E}"/>
              </a:ext>
            </a:extLst>
          </p:cNvPr>
          <p:cNvSpPr/>
          <p:nvPr/>
        </p:nvSpPr>
        <p:spPr>
          <a:xfrm>
            <a:off x="1475656" y="628626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CEFD86-96AC-5D14-2708-4C2870815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69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2CD511-ED84-C916-1A79-FAA01A596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96148" y="5652195"/>
            <a:ext cx="399396" cy="31222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0952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1903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2855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3807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4759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5710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6662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27614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94874-2864-49ED-B057-A8E4CAB7419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9A9703-C370-52F4-F08D-A49BDDB0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53" y="1152216"/>
            <a:ext cx="7446084" cy="5568844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DC9BAA5B-CCC8-A187-B360-F2B804419506}"/>
              </a:ext>
            </a:extLst>
          </p:cNvPr>
          <p:cNvSpPr/>
          <p:nvPr/>
        </p:nvSpPr>
        <p:spPr>
          <a:xfrm>
            <a:off x="564149" y="1299495"/>
            <a:ext cx="611127" cy="3395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4B0D1B21-3607-8200-2B75-101B4F00A997}"/>
              </a:ext>
            </a:extLst>
          </p:cNvPr>
          <p:cNvSpPr/>
          <p:nvPr/>
        </p:nvSpPr>
        <p:spPr>
          <a:xfrm>
            <a:off x="632052" y="1639010"/>
            <a:ext cx="3734667" cy="271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CAB9E30B-B39C-CEB7-D8CC-6E7642D3E744}"/>
              </a:ext>
            </a:extLst>
          </p:cNvPr>
          <p:cNvSpPr/>
          <p:nvPr/>
        </p:nvSpPr>
        <p:spPr>
          <a:xfrm>
            <a:off x="4230914" y="2003037"/>
            <a:ext cx="3191443" cy="271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AE769-AEF7-F915-C852-A0DA96C01322}"/>
              </a:ext>
            </a:extLst>
          </p:cNvPr>
          <p:cNvSpPr/>
          <p:nvPr/>
        </p:nvSpPr>
        <p:spPr>
          <a:xfrm>
            <a:off x="499718" y="405135"/>
            <a:ext cx="7734003" cy="655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746" lvl="1" indent="-320362" fontAlgn="base">
              <a:spcBef>
                <a:spcPts val="1886"/>
              </a:spcBef>
              <a:spcAft>
                <a:spcPts val="377"/>
              </a:spcAft>
              <a:buFont typeface="Wingdings" panose="05000000000000000000" pitchFamily="2" charset="2"/>
              <a:buChar char="l"/>
            </a:pPr>
            <a:r>
              <a:rPr kumimoji="1" lang="en-US" altLang="ko-KR" sz="1508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508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프로젝트 생성</a:t>
            </a:r>
            <a:endParaRPr kumimoji="1" lang="en-US" altLang="ko-KR" sz="1508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46712" lvl="2" indent="-267967" fontAlgn="base">
              <a:spcBef>
                <a:spcPts val="566"/>
              </a:spcBef>
              <a:spcAft>
                <a:spcPts val="377"/>
              </a:spcAft>
              <a:buFont typeface="Arial" panose="020B0604020202020204" pitchFamily="34" charset="0"/>
              <a:buChar char="•"/>
            </a:pPr>
            <a:r>
              <a:rPr kumimoji="1" lang="ko-KR" altLang="en-US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이클립스 상단</a:t>
            </a:r>
            <a:r>
              <a:rPr kumimoji="1" lang="en-US" altLang="ko-KR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메뉴에서 </a:t>
            </a:r>
            <a:r>
              <a:rPr kumimoji="1" lang="en-US" altLang="ko-KR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[File]-[New]-[Dynamic Web Project]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80DF7-26B2-01E8-6A0E-1DB96F913469}"/>
              </a:ext>
            </a:extLst>
          </p:cNvPr>
          <p:cNvGraphicFramePr>
            <a:graphicFrameLocks noGrp="1"/>
          </p:cNvGraphicFramePr>
          <p:nvPr/>
        </p:nvGraphicFramePr>
        <p:xfrm>
          <a:off x="537507" y="405135"/>
          <a:ext cx="335843" cy="342911"/>
        </p:xfrm>
        <a:graphic>
          <a:graphicData uri="http://schemas.openxmlformats.org/drawingml/2006/table">
            <a:tbl>
              <a:tblPr/>
              <a:tblGrid>
                <a:gridCol w="335843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42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3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078" marR="61078" marT="16886" marB="16886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88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F3C06F8-F448-21B8-8BD8-3538A2D3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94" y="2060848"/>
            <a:ext cx="4213067" cy="45091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8470" y="1391910"/>
            <a:ext cx="7734003" cy="655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746" lvl="1" indent="-320362" fontAlgn="base">
              <a:spcBef>
                <a:spcPts val="1886"/>
              </a:spcBef>
              <a:spcAft>
                <a:spcPts val="377"/>
              </a:spcAft>
              <a:buFont typeface="Wingdings" panose="05000000000000000000" pitchFamily="2" charset="2"/>
              <a:buChar char="l"/>
            </a:pPr>
            <a:r>
              <a:rPr kumimoji="1" lang="en-US" altLang="ko-KR" sz="1508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508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프로젝트 생성</a:t>
            </a:r>
            <a:endParaRPr kumimoji="1" lang="en-US" altLang="ko-KR" sz="1508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46712" lvl="2" indent="-267967" fontAlgn="base">
              <a:spcBef>
                <a:spcPts val="566"/>
              </a:spcBef>
              <a:spcAft>
                <a:spcPts val="377"/>
              </a:spcAft>
              <a:buFont typeface="Arial" panose="020B0604020202020204" pitchFamily="34" charset="0"/>
              <a:buChar char="•"/>
            </a:pPr>
            <a:r>
              <a:rPr kumimoji="1" lang="ko-KR" altLang="en-US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프로젝트</a:t>
            </a:r>
            <a:r>
              <a:rPr kumimoji="1" lang="en-US" altLang="ko-KR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1" lang="ko-KR" altLang="en-US" sz="132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이름을 </a:t>
            </a:r>
            <a:r>
              <a:rPr kumimoji="1" lang="en-US" altLang="ko-KR" sz="132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jdbc_jsp </a:t>
            </a:r>
            <a:r>
              <a:rPr kumimoji="1" lang="ko-KR" altLang="en-US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으로 설정</a:t>
            </a:r>
            <a:r>
              <a:rPr kumimoji="1" lang="ko-KR" altLang="en-US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kumimoji="1" lang="en-US" altLang="ko-KR" sz="132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746259" y="1391910"/>
          <a:ext cx="335843" cy="342911"/>
        </p:xfrm>
        <a:graphic>
          <a:graphicData uri="http://schemas.openxmlformats.org/drawingml/2006/table">
            <a:tbl>
              <a:tblPr/>
              <a:tblGrid>
                <a:gridCol w="335843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42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3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078" marR="61078" marT="16886" marB="16886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 flipH="1">
            <a:off x="6086570" y="3910151"/>
            <a:ext cx="997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206917" y="3589448"/>
            <a:ext cx="4821115" cy="1132390"/>
          </a:xfrm>
          <a:prstGeom prst="roundRect">
            <a:avLst>
              <a:gd name="adj" fmla="val 6356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4" name="TextBox 3"/>
          <p:cNvSpPr txBox="1"/>
          <p:nvPr/>
        </p:nvSpPr>
        <p:spPr>
          <a:xfrm>
            <a:off x="7015761" y="3796948"/>
            <a:ext cx="1452642" cy="730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7" b="1" dirty="0">
                <a:solidFill>
                  <a:srgbClr val="FF0000"/>
                </a:solidFill>
              </a:rPr>
              <a:t>Target runtime </a:t>
            </a:r>
            <a:r>
              <a:rPr lang="ko-KR" altLang="en-US" sz="1037" b="1" dirty="0">
                <a:solidFill>
                  <a:srgbClr val="FF0000"/>
                </a:solidFill>
              </a:rPr>
              <a:t>값이</a:t>
            </a:r>
            <a:endParaRPr lang="en-US" altLang="ko-KR" sz="1037" b="1" dirty="0">
              <a:solidFill>
                <a:srgbClr val="FF0000"/>
              </a:solidFill>
            </a:endParaRPr>
          </a:p>
          <a:p>
            <a:r>
              <a:rPr lang="en-US" altLang="ko-KR" sz="1037" b="1" dirty="0">
                <a:solidFill>
                  <a:srgbClr val="FF0000"/>
                </a:solidFill>
              </a:rPr>
              <a:t>&lt;None&gt;</a:t>
            </a:r>
            <a:r>
              <a:rPr lang="ko-KR" altLang="en-US" sz="1037" b="1" dirty="0">
                <a:solidFill>
                  <a:srgbClr val="FF0000"/>
                </a:solidFill>
              </a:rPr>
              <a:t>일 경우</a:t>
            </a:r>
            <a:r>
              <a:rPr lang="en-US" altLang="ko-KR" sz="1037" b="1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037" b="1" dirty="0" err="1">
                <a:solidFill>
                  <a:srgbClr val="FF0000"/>
                </a:solidFill>
              </a:rPr>
              <a:t>톰캣</a:t>
            </a:r>
            <a:r>
              <a:rPr lang="ko-KR" altLang="en-US" sz="1037" b="1" dirty="0">
                <a:solidFill>
                  <a:srgbClr val="FF0000"/>
                </a:solidFill>
              </a:rPr>
              <a:t> 연동 정보 </a:t>
            </a:r>
            <a:endParaRPr lang="en-US" altLang="ko-KR" sz="1037" b="1" dirty="0">
              <a:solidFill>
                <a:srgbClr val="FF0000"/>
              </a:solidFill>
            </a:endParaRPr>
          </a:p>
          <a:p>
            <a:r>
              <a:rPr lang="ko-KR" altLang="en-US" sz="1037" b="1" dirty="0">
                <a:solidFill>
                  <a:srgbClr val="FF0000"/>
                </a:solidFill>
              </a:rPr>
              <a:t>확인 필요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633625" y="509171"/>
            <a:ext cx="1786923" cy="440570"/>
            <a:chOff x="467544" y="591071"/>
            <a:chExt cx="1894948" cy="467204"/>
          </a:xfrm>
        </p:grpSpPr>
        <p:sp>
          <p:nvSpPr>
            <p:cNvPr id="23" name="TextBox 22"/>
            <p:cNvSpPr txBox="1"/>
            <p:nvPr/>
          </p:nvSpPr>
          <p:spPr>
            <a:xfrm>
              <a:off x="467544" y="591071"/>
              <a:ext cx="195899" cy="467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63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3925" y="681668"/>
              <a:ext cx="1358567" cy="321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68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프로젝트 생성</a:t>
              </a:r>
              <a:endParaRPr lang="ko-KR" altLang="en-US" sz="132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D04FE3-10C0-14CC-4C2B-2DAA6FDE0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88812" y="5632633"/>
            <a:ext cx="460971" cy="31222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0952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1903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2855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3807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4759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5710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6662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27614" algn="l" defTabSz="781903" rtl="0" eaLnBrk="1" latinLnBrk="1" hangingPunct="1">
              <a:defRPr sz="15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94874-2864-49ED-B057-A8E4CAB7419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1639AD48-57B8-22CA-51DF-CA7A3D0FF67D}"/>
              </a:ext>
            </a:extLst>
          </p:cNvPr>
          <p:cNvSpPr/>
          <p:nvPr/>
        </p:nvSpPr>
        <p:spPr>
          <a:xfrm>
            <a:off x="1274097" y="2718660"/>
            <a:ext cx="1671165" cy="2987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543B6D80-2296-1F9E-D2D3-DA8D2A478440}"/>
              </a:ext>
            </a:extLst>
          </p:cNvPr>
          <p:cNvSpPr/>
          <p:nvPr/>
        </p:nvSpPr>
        <p:spPr>
          <a:xfrm>
            <a:off x="4050727" y="6243099"/>
            <a:ext cx="904191" cy="2987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</p:spTree>
    <p:extLst>
      <p:ext uri="{BB962C8B-B14F-4D97-AF65-F5344CB8AC3E}">
        <p14:creationId xmlns:p14="http://schemas.microsoft.com/office/powerpoint/2010/main" val="406650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10461</TotalTime>
  <Words>1750</Words>
  <Application>Microsoft Office PowerPoint</Application>
  <PresentationFormat>화면 슬라이드 쇼(4:3)</PresentationFormat>
  <Paragraphs>513</Paragraphs>
  <Slides>58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D2Coding</vt:lpstr>
      <vt:lpstr>HY견고딕</vt:lpstr>
      <vt:lpstr>HY헤드라인M</vt:lpstr>
      <vt:lpstr>맑은 고딕</vt:lpstr>
      <vt:lpstr>함초롬바탕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madang 데이터베이스의 테이블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syu</dc:creator>
  <cp:lastModifiedBy>9100</cp:lastModifiedBy>
  <cp:revision>1633</cp:revision>
  <dcterms:created xsi:type="dcterms:W3CDTF">2017-02-20T05:39:42Z</dcterms:created>
  <dcterms:modified xsi:type="dcterms:W3CDTF">2023-04-27T00:44:27Z</dcterms:modified>
</cp:coreProperties>
</file>